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256" r:id="rId2"/>
    <p:sldId id="292" r:id="rId3"/>
    <p:sldId id="277" r:id="rId4"/>
    <p:sldId id="282" r:id="rId5"/>
    <p:sldId id="308" r:id="rId6"/>
    <p:sldId id="257" r:id="rId7"/>
    <p:sldId id="258" r:id="rId8"/>
    <p:sldId id="259" r:id="rId9"/>
    <p:sldId id="260" r:id="rId10"/>
    <p:sldId id="261" r:id="rId11"/>
    <p:sldId id="276" r:id="rId12"/>
    <p:sldId id="275" r:id="rId13"/>
    <p:sldId id="262" r:id="rId14"/>
    <p:sldId id="263" r:id="rId15"/>
    <p:sldId id="264" r:id="rId16"/>
    <p:sldId id="265" r:id="rId17"/>
    <p:sldId id="266" r:id="rId18"/>
    <p:sldId id="268" r:id="rId19"/>
    <p:sldId id="269" r:id="rId20"/>
    <p:sldId id="270" r:id="rId21"/>
    <p:sldId id="281" r:id="rId22"/>
    <p:sldId id="289" r:id="rId23"/>
    <p:sldId id="272" r:id="rId24"/>
    <p:sldId id="309" r:id="rId25"/>
    <p:sldId id="274" r:id="rId26"/>
    <p:sldId id="288" r:id="rId27"/>
    <p:sldId id="290" r:id="rId28"/>
    <p:sldId id="291" r:id="rId29"/>
    <p:sldId id="294" r:id="rId30"/>
    <p:sldId id="310" r:id="rId31"/>
    <p:sldId id="304" r:id="rId32"/>
    <p:sldId id="295" r:id="rId33"/>
    <p:sldId id="273" r:id="rId34"/>
    <p:sldId id="311" r:id="rId35"/>
    <p:sldId id="271" r:id="rId36"/>
    <p:sldId id="284" r:id="rId37"/>
    <p:sldId id="285" r:id="rId38"/>
    <p:sldId id="286" r:id="rId39"/>
    <p:sldId id="287" r:id="rId40"/>
    <p:sldId id="279" r:id="rId41"/>
    <p:sldId id="293" r:id="rId42"/>
    <p:sldId id="296" r:id="rId43"/>
    <p:sldId id="302" r:id="rId44"/>
    <p:sldId id="303" r:id="rId45"/>
    <p:sldId id="298" r:id="rId46"/>
    <p:sldId id="299" r:id="rId47"/>
    <p:sldId id="300" r:id="rId48"/>
    <p:sldId id="301" r:id="rId49"/>
    <p:sldId id="305" r:id="rId50"/>
    <p:sldId id="306" r:id="rId51"/>
    <p:sldId id="307" r:id="rId52"/>
    <p:sldId id="278"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7"/>
  </p:normalViewPr>
  <p:slideViewPr>
    <p:cSldViewPr snapToGrid="0">
      <p:cViewPr varScale="1">
        <p:scale>
          <a:sx n="112" d="100"/>
          <a:sy n="112" d="100"/>
        </p:scale>
        <p:origin x="468" y="78"/>
      </p:cViewPr>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227A27-03DE-184D-8D74-86DBAA842362}" type="datetimeFigureOut">
              <a:rPr lang="en-US" smtClean="0"/>
              <a:t>4/21/2024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18EA29-A25E-8546-BD1A-F5185774041A}" type="slidenum">
              <a:rPr lang="en-US" smtClean="0"/>
              <a:t>‹#›</a:t>
            </a:fld>
            <a:endParaRPr lang="en-US"/>
          </a:p>
        </p:txBody>
      </p:sp>
    </p:spTree>
    <p:extLst>
      <p:ext uri="{BB962C8B-B14F-4D97-AF65-F5344CB8AC3E}">
        <p14:creationId xmlns:p14="http://schemas.microsoft.com/office/powerpoint/2010/main" val="3561782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18EA29-A25E-8546-BD1A-F5185774041A}" type="slidenum">
              <a:rPr lang="en-US" smtClean="0"/>
              <a:t>4</a:t>
            </a:fld>
            <a:endParaRPr lang="en-US"/>
          </a:p>
        </p:txBody>
      </p:sp>
    </p:spTree>
    <p:extLst>
      <p:ext uri="{BB962C8B-B14F-4D97-AF65-F5344CB8AC3E}">
        <p14:creationId xmlns:p14="http://schemas.microsoft.com/office/powerpoint/2010/main" val="3964963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18EA29-A25E-8546-BD1A-F5185774041A}" type="slidenum">
              <a:rPr lang="en-US" smtClean="0"/>
              <a:t>21</a:t>
            </a:fld>
            <a:endParaRPr lang="en-US"/>
          </a:p>
        </p:txBody>
      </p:sp>
    </p:spTree>
    <p:extLst>
      <p:ext uri="{BB962C8B-B14F-4D97-AF65-F5344CB8AC3E}">
        <p14:creationId xmlns:p14="http://schemas.microsoft.com/office/powerpoint/2010/main" val="1392052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18EA29-A25E-8546-BD1A-F5185774041A}" type="slidenum">
              <a:rPr lang="en-US" smtClean="0"/>
              <a:t>33</a:t>
            </a:fld>
            <a:endParaRPr lang="en-US"/>
          </a:p>
        </p:txBody>
      </p:sp>
    </p:spTree>
    <p:extLst>
      <p:ext uri="{BB962C8B-B14F-4D97-AF65-F5344CB8AC3E}">
        <p14:creationId xmlns:p14="http://schemas.microsoft.com/office/powerpoint/2010/main" val="1871351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18EA29-A25E-8546-BD1A-F5185774041A}" type="slidenum">
              <a:rPr lang="en-US" smtClean="0"/>
              <a:t>36</a:t>
            </a:fld>
            <a:endParaRPr lang="en-US"/>
          </a:p>
        </p:txBody>
      </p:sp>
    </p:spTree>
    <p:extLst>
      <p:ext uri="{BB962C8B-B14F-4D97-AF65-F5344CB8AC3E}">
        <p14:creationId xmlns:p14="http://schemas.microsoft.com/office/powerpoint/2010/main" val="738637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18EA29-A25E-8546-BD1A-F5185774041A}" type="slidenum">
              <a:rPr lang="en-US" smtClean="0"/>
              <a:t>37</a:t>
            </a:fld>
            <a:endParaRPr lang="en-US"/>
          </a:p>
        </p:txBody>
      </p:sp>
    </p:spTree>
    <p:extLst>
      <p:ext uri="{BB962C8B-B14F-4D97-AF65-F5344CB8AC3E}">
        <p14:creationId xmlns:p14="http://schemas.microsoft.com/office/powerpoint/2010/main" val="1614715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18EA29-A25E-8546-BD1A-F5185774041A}" type="slidenum">
              <a:rPr lang="en-US" smtClean="0"/>
              <a:t>38</a:t>
            </a:fld>
            <a:endParaRPr lang="en-US"/>
          </a:p>
        </p:txBody>
      </p:sp>
    </p:spTree>
    <p:extLst>
      <p:ext uri="{BB962C8B-B14F-4D97-AF65-F5344CB8AC3E}">
        <p14:creationId xmlns:p14="http://schemas.microsoft.com/office/powerpoint/2010/main" val="3590247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18EA29-A25E-8546-BD1A-F5185774041A}" type="slidenum">
              <a:rPr lang="en-US" smtClean="0"/>
              <a:t>39</a:t>
            </a:fld>
            <a:endParaRPr lang="en-US"/>
          </a:p>
        </p:txBody>
      </p:sp>
    </p:spTree>
    <p:extLst>
      <p:ext uri="{BB962C8B-B14F-4D97-AF65-F5344CB8AC3E}">
        <p14:creationId xmlns:p14="http://schemas.microsoft.com/office/powerpoint/2010/main" val="3022751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18EA29-A25E-8546-BD1A-F5185774041A}" type="slidenum">
              <a:rPr lang="en-US" smtClean="0"/>
              <a:t>40</a:t>
            </a:fld>
            <a:endParaRPr lang="en-US"/>
          </a:p>
        </p:txBody>
      </p:sp>
    </p:spTree>
    <p:extLst>
      <p:ext uri="{BB962C8B-B14F-4D97-AF65-F5344CB8AC3E}">
        <p14:creationId xmlns:p14="http://schemas.microsoft.com/office/powerpoint/2010/main" val="4273977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18EA29-A25E-8546-BD1A-F5185774041A}" type="slidenum">
              <a:rPr lang="en-US" smtClean="0"/>
              <a:t>41</a:t>
            </a:fld>
            <a:endParaRPr lang="en-US"/>
          </a:p>
        </p:txBody>
      </p:sp>
    </p:spTree>
    <p:extLst>
      <p:ext uri="{BB962C8B-B14F-4D97-AF65-F5344CB8AC3E}">
        <p14:creationId xmlns:p14="http://schemas.microsoft.com/office/powerpoint/2010/main" val="1078772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85595-10E9-CD4B-1F20-A2678E7D92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C87FC5-1597-DF8E-0F5F-44A45758D6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4DA91C-99A2-6164-0122-61F0FE28CA28}"/>
              </a:ext>
            </a:extLst>
          </p:cNvPr>
          <p:cNvSpPr>
            <a:spLocks noGrp="1"/>
          </p:cNvSpPr>
          <p:nvPr>
            <p:ph type="dt" sz="half" idx="10"/>
          </p:nvPr>
        </p:nvSpPr>
        <p:spPr/>
        <p:txBody>
          <a:bodyPr/>
          <a:lstStyle/>
          <a:p>
            <a:fld id="{F3CCF48B-B96A-2243-82B3-5941E4FC93D1}" type="datetimeFigureOut">
              <a:rPr lang="en-US" smtClean="0"/>
              <a:t>4/21/2024</a:t>
            </a:fld>
            <a:endParaRPr lang="en-US"/>
          </a:p>
        </p:txBody>
      </p:sp>
      <p:sp>
        <p:nvSpPr>
          <p:cNvPr id="5" name="Footer Placeholder 4">
            <a:extLst>
              <a:ext uri="{FF2B5EF4-FFF2-40B4-BE49-F238E27FC236}">
                <a16:creationId xmlns:a16="http://schemas.microsoft.com/office/drawing/2014/main" id="{C66D45E7-725C-F8AC-594A-DCD846FEC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37B0F7-4BEE-A95C-ABD5-371BAB413853}"/>
              </a:ext>
            </a:extLst>
          </p:cNvPr>
          <p:cNvSpPr>
            <a:spLocks noGrp="1"/>
          </p:cNvSpPr>
          <p:nvPr>
            <p:ph type="sldNum" sz="quarter" idx="12"/>
          </p:nvPr>
        </p:nvSpPr>
        <p:spPr/>
        <p:txBody>
          <a:bodyPr/>
          <a:lstStyle/>
          <a:p>
            <a:fld id="{3C7A8787-3FD3-3D45-9A6F-D37EB92E3D79}" type="slidenum">
              <a:rPr lang="en-US" smtClean="0"/>
              <a:t>‹#›</a:t>
            </a:fld>
            <a:endParaRPr lang="en-US"/>
          </a:p>
        </p:txBody>
      </p:sp>
    </p:spTree>
    <p:extLst>
      <p:ext uri="{BB962C8B-B14F-4D97-AF65-F5344CB8AC3E}">
        <p14:creationId xmlns:p14="http://schemas.microsoft.com/office/powerpoint/2010/main" val="3716119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21DAF-F79F-7D11-E165-1088473DE8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A9BE5-FCD4-9F95-67C5-6DC0A0A364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185804-6914-D7EB-9D73-E5EF70EF5EAE}"/>
              </a:ext>
            </a:extLst>
          </p:cNvPr>
          <p:cNvSpPr>
            <a:spLocks noGrp="1"/>
          </p:cNvSpPr>
          <p:nvPr>
            <p:ph type="dt" sz="half" idx="10"/>
          </p:nvPr>
        </p:nvSpPr>
        <p:spPr/>
        <p:txBody>
          <a:bodyPr/>
          <a:lstStyle/>
          <a:p>
            <a:fld id="{F3CCF48B-B96A-2243-82B3-5941E4FC93D1}" type="datetimeFigureOut">
              <a:rPr lang="en-US" smtClean="0"/>
              <a:t>4/21/2024</a:t>
            </a:fld>
            <a:endParaRPr lang="en-US"/>
          </a:p>
        </p:txBody>
      </p:sp>
      <p:sp>
        <p:nvSpPr>
          <p:cNvPr id="5" name="Footer Placeholder 4">
            <a:extLst>
              <a:ext uri="{FF2B5EF4-FFF2-40B4-BE49-F238E27FC236}">
                <a16:creationId xmlns:a16="http://schemas.microsoft.com/office/drawing/2014/main" id="{1CFFEBF0-0A3A-1DE3-83EB-665924C6C5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ED55DA-E829-02CF-093F-DEA92ECAFDEC}"/>
              </a:ext>
            </a:extLst>
          </p:cNvPr>
          <p:cNvSpPr>
            <a:spLocks noGrp="1"/>
          </p:cNvSpPr>
          <p:nvPr>
            <p:ph type="sldNum" sz="quarter" idx="12"/>
          </p:nvPr>
        </p:nvSpPr>
        <p:spPr/>
        <p:txBody>
          <a:bodyPr/>
          <a:lstStyle/>
          <a:p>
            <a:fld id="{3C7A8787-3FD3-3D45-9A6F-D37EB92E3D79}" type="slidenum">
              <a:rPr lang="en-US" smtClean="0"/>
              <a:t>‹#›</a:t>
            </a:fld>
            <a:endParaRPr lang="en-US"/>
          </a:p>
        </p:txBody>
      </p:sp>
    </p:spTree>
    <p:extLst>
      <p:ext uri="{BB962C8B-B14F-4D97-AF65-F5344CB8AC3E}">
        <p14:creationId xmlns:p14="http://schemas.microsoft.com/office/powerpoint/2010/main" val="106765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296214-A81D-DCEC-9852-5AB89A6153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E4AEA1-85E5-95A1-FC7A-8E0945E224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56C12F-AD8D-DFD1-9DBB-93CC62749468}"/>
              </a:ext>
            </a:extLst>
          </p:cNvPr>
          <p:cNvSpPr>
            <a:spLocks noGrp="1"/>
          </p:cNvSpPr>
          <p:nvPr>
            <p:ph type="dt" sz="half" idx="10"/>
          </p:nvPr>
        </p:nvSpPr>
        <p:spPr/>
        <p:txBody>
          <a:bodyPr/>
          <a:lstStyle/>
          <a:p>
            <a:fld id="{F3CCF48B-B96A-2243-82B3-5941E4FC93D1}" type="datetimeFigureOut">
              <a:rPr lang="en-US" smtClean="0"/>
              <a:t>4/21/2024</a:t>
            </a:fld>
            <a:endParaRPr lang="en-US"/>
          </a:p>
        </p:txBody>
      </p:sp>
      <p:sp>
        <p:nvSpPr>
          <p:cNvPr id="5" name="Footer Placeholder 4">
            <a:extLst>
              <a:ext uri="{FF2B5EF4-FFF2-40B4-BE49-F238E27FC236}">
                <a16:creationId xmlns:a16="http://schemas.microsoft.com/office/drawing/2014/main" id="{289DF772-4344-68BD-027E-9ABF6E8CAF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4317D5-D563-139D-8CF4-DB099F2FBCEA}"/>
              </a:ext>
            </a:extLst>
          </p:cNvPr>
          <p:cNvSpPr>
            <a:spLocks noGrp="1"/>
          </p:cNvSpPr>
          <p:nvPr>
            <p:ph type="sldNum" sz="quarter" idx="12"/>
          </p:nvPr>
        </p:nvSpPr>
        <p:spPr/>
        <p:txBody>
          <a:bodyPr/>
          <a:lstStyle/>
          <a:p>
            <a:fld id="{3C7A8787-3FD3-3D45-9A6F-D37EB92E3D79}" type="slidenum">
              <a:rPr lang="en-US" smtClean="0"/>
              <a:t>‹#›</a:t>
            </a:fld>
            <a:endParaRPr lang="en-US"/>
          </a:p>
        </p:txBody>
      </p:sp>
    </p:spTree>
    <p:extLst>
      <p:ext uri="{BB962C8B-B14F-4D97-AF65-F5344CB8AC3E}">
        <p14:creationId xmlns:p14="http://schemas.microsoft.com/office/powerpoint/2010/main" val="3024807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E4926-2DBA-A565-C377-1A84A5773D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54F292-959B-D7A9-6EC3-2E9E341482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4AA66-8E0E-232C-AA52-5BB2AE7F1009}"/>
              </a:ext>
            </a:extLst>
          </p:cNvPr>
          <p:cNvSpPr>
            <a:spLocks noGrp="1"/>
          </p:cNvSpPr>
          <p:nvPr>
            <p:ph type="dt" sz="half" idx="10"/>
          </p:nvPr>
        </p:nvSpPr>
        <p:spPr/>
        <p:txBody>
          <a:bodyPr/>
          <a:lstStyle/>
          <a:p>
            <a:fld id="{F3CCF48B-B96A-2243-82B3-5941E4FC93D1}" type="datetimeFigureOut">
              <a:rPr lang="en-US" smtClean="0"/>
              <a:t>4/21/2024</a:t>
            </a:fld>
            <a:endParaRPr lang="en-US"/>
          </a:p>
        </p:txBody>
      </p:sp>
      <p:sp>
        <p:nvSpPr>
          <p:cNvPr id="5" name="Footer Placeholder 4">
            <a:extLst>
              <a:ext uri="{FF2B5EF4-FFF2-40B4-BE49-F238E27FC236}">
                <a16:creationId xmlns:a16="http://schemas.microsoft.com/office/drawing/2014/main" id="{38C6D7D6-CAE4-30BC-AE9A-C96DE3E8AA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8B78FE-4022-BE48-B0F1-C6A3534489A4}"/>
              </a:ext>
            </a:extLst>
          </p:cNvPr>
          <p:cNvSpPr>
            <a:spLocks noGrp="1"/>
          </p:cNvSpPr>
          <p:nvPr>
            <p:ph type="sldNum" sz="quarter" idx="12"/>
          </p:nvPr>
        </p:nvSpPr>
        <p:spPr/>
        <p:txBody>
          <a:bodyPr/>
          <a:lstStyle/>
          <a:p>
            <a:fld id="{3C7A8787-3FD3-3D45-9A6F-D37EB92E3D79}" type="slidenum">
              <a:rPr lang="en-US" smtClean="0"/>
              <a:t>‹#›</a:t>
            </a:fld>
            <a:endParaRPr lang="en-US"/>
          </a:p>
        </p:txBody>
      </p:sp>
    </p:spTree>
    <p:extLst>
      <p:ext uri="{BB962C8B-B14F-4D97-AF65-F5344CB8AC3E}">
        <p14:creationId xmlns:p14="http://schemas.microsoft.com/office/powerpoint/2010/main" val="709748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5D04E-D3E0-0D80-27AE-2D34DA171F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6FE068-19A3-B28F-7488-FE830492F8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B5D96B-9625-8676-4A7B-EB99E09DD6E7}"/>
              </a:ext>
            </a:extLst>
          </p:cNvPr>
          <p:cNvSpPr>
            <a:spLocks noGrp="1"/>
          </p:cNvSpPr>
          <p:nvPr>
            <p:ph type="dt" sz="half" idx="10"/>
          </p:nvPr>
        </p:nvSpPr>
        <p:spPr/>
        <p:txBody>
          <a:bodyPr/>
          <a:lstStyle/>
          <a:p>
            <a:fld id="{F3CCF48B-B96A-2243-82B3-5941E4FC93D1}" type="datetimeFigureOut">
              <a:rPr lang="en-US" smtClean="0"/>
              <a:t>4/21/2024</a:t>
            </a:fld>
            <a:endParaRPr lang="en-US"/>
          </a:p>
        </p:txBody>
      </p:sp>
      <p:sp>
        <p:nvSpPr>
          <p:cNvPr id="5" name="Footer Placeholder 4">
            <a:extLst>
              <a:ext uri="{FF2B5EF4-FFF2-40B4-BE49-F238E27FC236}">
                <a16:creationId xmlns:a16="http://schemas.microsoft.com/office/drawing/2014/main" id="{1E8390ED-7F9F-4F3D-16B0-9941DD158D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5268BF-87B2-E87F-06FC-0F00760F338E}"/>
              </a:ext>
            </a:extLst>
          </p:cNvPr>
          <p:cNvSpPr>
            <a:spLocks noGrp="1"/>
          </p:cNvSpPr>
          <p:nvPr>
            <p:ph type="sldNum" sz="quarter" idx="12"/>
          </p:nvPr>
        </p:nvSpPr>
        <p:spPr/>
        <p:txBody>
          <a:bodyPr/>
          <a:lstStyle/>
          <a:p>
            <a:fld id="{3C7A8787-3FD3-3D45-9A6F-D37EB92E3D79}" type="slidenum">
              <a:rPr lang="en-US" smtClean="0"/>
              <a:t>‹#›</a:t>
            </a:fld>
            <a:endParaRPr lang="en-US"/>
          </a:p>
        </p:txBody>
      </p:sp>
    </p:spTree>
    <p:extLst>
      <p:ext uri="{BB962C8B-B14F-4D97-AF65-F5344CB8AC3E}">
        <p14:creationId xmlns:p14="http://schemas.microsoft.com/office/powerpoint/2010/main" val="2959142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C1AAB-1E32-5A32-05F6-85FBB4C8BA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363481-623F-B132-ABCC-F489E704B3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70B21F-478F-6899-E91B-864BCED9F7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EF06DC-142A-6E8B-0FF1-D74A19EC548D}"/>
              </a:ext>
            </a:extLst>
          </p:cNvPr>
          <p:cNvSpPr>
            <a:spLocks noGrp="1"/>
          </p:cNvSpPr>
          <p:nvPr>
            <p:ph type="dt" sz="half" idx="10"/>
          </p:nvPr>
        </p:nvSpPr>
        <p:spPr/>
        <p:txBody>
          <a:bodyPr/>
          <a:lstStyle/>
          <a:p>
            <a:fld id="{F3CCF48B-B96A-2243-82B3-5941E4FC93D1}" type="datetimeFigureOut">
              <a:rPr lang="en-US" smtClean="0"/>
              <a:t>4/21/2024</a:t>
            </a:fld>
            <a:endParaRPr lang="en-US"/>
          </a:p>
        </p:txBody>
      </p:sp>
      <p:sp>
        <p:nvSpPr>
          <p:cNvPr id="6" name="Footer Placeholder 5">
            <a:extLst>
              <a:ext uri="{FF2B5EF4-FFF2-40B4-BE49-F238E27FC236}">
                <a16:creationId xmlns:a16="http://schemas.microsoft.com/office/drawing/2014/main" id="{BC491204-6234-DA37-4188-C0B491B07C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55B849-DFC1-47CC-AFAF-8A7DB2FA8DFF}"/>
              </a:ext>
            </a:extLst>
          </p:cNvPr>
          <p:cNvSpPr>
            <a:spLocks noGrp="1"/>
          </p:cNvSpPr>
          <p:nvPr>
            <p:ph type="sldNum" sz="quarter" idx="12"/>
          </p:nvPr>
        </p:nvSpPr>
        <p:spPr/>
        <p:txBody>
          <a:bodyPr/>
          <a:lstStyle/>
          <a:p>
            <a:fld id="{3C7A8787-3FD3-3D45-9A6F-D37EB92E3D79}" type="slidenum">
              <a:rPr lang="en-US" smtClean="0"/>
              <a:t>‹#›</a:t>
            </a:fld>
            <a:endParaRPr lang="en-US"/>
          </a:p>
        </p:txBody>
      </p:sp>
    </p:spTree>
    <p:extLst>
      <p:ext uri="{BB962C8B-B14F-4D97-AF65-F5344CB8AC3E}">
        <p14:creationId xmlns:p14="http://schemas.microsoft.com/office/powerpoint/2010/main" val="2665442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F1B68-8F70-2539-8137-31550EE6C8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702B64-9407-44C9-47C0-27E7282DA2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B934E6-18F1-9169-CBAF-F4DAFB40E3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A91170-35C1-FBF7-34DB-E6EB353541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2CB04C-D8E1-2491-75A7-A17F0183B5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D16FCD-819C-AF2D-1E1E-2D6CAE4B2E15}"/>
              </a:ext>
            </a:extLst>
          </p:cNvPr>
          <p:cNvSpPr>
            <a:spLocks noGrp="1"/>
          </p:cNvSpPr>
          <p:nvPr>
            <p:ph type="dt" sz="half" idx="10"/>
          </p:nvPr>
        </p:nvSpPr>
        <p:spPr/>
        <p:txBody>
          <a:bodyPr/>
          <a:lstStyle/>
          <a:p>
            <a:fld id="{F3CCF48B-B96A-2243-82B3-5941E4FC93D1}" type="datetimeFigureOut">
              <a:rPr lang="en-US" smtClean="0"/>
              <a:t>4/21/2024</a:t>
            </a:fld>
            <a:endParaRPr lang="en-US"/>
          </a:p>
        </p:txBody>
      </p:sp>
      <p:sp>
        <p:nvSpPr>
          <p:cNvPr id="8" name="Footer Placeholder 7">
            <a:extLst>
              <a:ext uri="{FF2B5EF4-FFF2-40B4-BE49-F238E27FC236}">
                <a16:creationId xmlns:a16="http://schemas.microsoft.com/office/drawing/2014/main" id="{9E84296F-E239-B79E-BB06-368E67FA39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4DD118-539C-A085-33B2-26A19A817D94}"/>
              </a:ext>
            </a:extLst>
          </p:cNvPr>
          <p:cNvSpPr>
            <a:spLocks noGrp="1"/>
          </p:cNvSpPr>
          <p:nvPr>
            <p:ph type="sldNum" sz="quarter" idx="12"/>
          </p:nvPr>
        </p:nvSpPr>
        <p:spPr/>
        <p:txBody>
          <a:bodyPr/>
          <a:lstStyle/>
          <a:p>
            <a:fld id="{3C7A8787-3FD3-3D45-9A6F-D37EB92E3D79}" type="slidenum">
              <a:rPr lang="en-US" smtClean="0"/>
              <a:t>‹#›</a:t>
            </a:fld>
            <a:endParaRPr lang="en-US"/>
          </a:p>
        </p:txBody>
      </p:sp>
    </p:spTree>
    <p:extLst>
      <p:ext uri="{BB962C8B-B14F-4D97-AF65-F5344CB8AC3E}">
        <p14:creationId xmlns:p14="http://schemas.microsoft.com/office/powerpoint/2010/main" val="1364364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38C6B-1F89-BBCC-B98D-A25B7AB840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F04B0C-0B31-924B-C4AB-1508C438B7DF}"/>
              </a:ext>
            </a:extLst>
          </p:cNvPr>
          <p:cNvSpPr>
            <a:spLocks noGrp="1"/>
          </p:cNvSpPr>
          <p:nvPr>
            <p:ph type="dt" sz="half" idx="10"/>
          </p:nvPr>
        </p:nvSpPr>
        <p:spPr/>
        <p:txBody>
          <a:bodyPr/>
          <a:lstStyle/>
          <a:p>
            <a:fld id="{F3CCF48B-B96A-2243-82B3-5941E4FC93D1}" type="datetimeFigureOut">
              <a:rPr lang="en-US" smtClean="0"/>
              <a:t>4/21/2024</a:t>
            </a:fld>
            <a:endParaRPr lang="en-US"/>
          </a:p>
        </p:txBody>
      </p:sp>
      <p:sp>
        <p:nvSpPr>
          <p:cNvPr id="4" name="Footer Placeholder 3">
            <a:extLst>
              <a:ext uri="{FF2B5EF4-FFF2-40B4-BE49-F238E27FC236}">
                <a16:creationId xmlns:a16="http://schemas.microsoft.com/office/drawing/2014/main" id="{B6B5A1FC-F4C5-F316-F5B4-FC03D9007E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FAAF19-C72D-6498-D499-EB64DB2540F0}"/>
              </a:ext>
            </a:extLst>
          </p:cNvPr>
          <p:cNvSpPr>
            <a:spLocks noGrp="1"/>
          </p:cNvSpPr>
          <p:nvPr>
            <p:ph type="sldNum" sz="quarter" idx="12"/>
          </p:nvPr>
        </p:nvSpPr>
        <p:spPr/>
        <p:txBody>
          <a:bodyPr/>
          <a:lstStyle/>
          <a:p>
            <a:fld id="{3C7A8787-3FD3-3D45-9A6F-D37EB92E3D79}" type="slidenum">
              <a:rPr lang="en-US" smtClean="0"/>
              <a:t>‹#›</a:t>
            </a:fld>
            <a:endParaRPr lang="en-US"/>
          </a:p>
        </p:txBody>
      </p:sp>
    </p:spTree>
    <p:extLst>
      <p:ext uri="{BB962C8B-B14F-4D97-AF65-F5344CB8AC3E}">
        <p14:creationId xmlns:p14="http://schemas.microsoft.com/office/powerpoint/2010/main" val="3439575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773056-2316-6546-234E-A2DA36690265}"/>
              </a:ext>
            </a:extLst>
          </p:cNvPr>
          <p:cNvSpPr>
            <a:spLocks noGrp="1"/>
          </p:cNvSpPr>
          <p:nvPr>
            <p:ph type="dt" sz="half" idx="10"/>
          </p:nvPr>
        </p:nvSpPr>
        <p:spPr/>
        <p:txBody>
          <a:bodyPr/>
          <a:lstStyle/>
          <a:p>
            <a:fld id="{F3CCF48B-B96A-2243-82B3-5941E4FC93D1}" type="datetimeFigureOut">
              <a:rPr lang="en-US" smtClean="0"/>
              <a:t>4/21/2024</a:t>
            </a:fld>
            <a:endParaRPr lang="en-US"/>
          </a:p>
        </p:txBody>
      </p:sp>
      <p:sp>
        <p:nvSpPr>
          <p:cNvPr id="3" name="Footer Placeholder 2">
            <a:extLst>
              <a:ext uri="{FF2B5EF4-FFF2-40B4-BE49-F238E27FC236}">
                <a16:creationId xmlns:a16="http://schemas.microsoft.com/office/drawing/2014/main" id="{23C21827-6AFD-1D4D-3D06-75623F74D1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8A8CAB-EB27-0C1F-214D-51E984E74D7C}"/>
              </a:ext>
            </a:extLst>
          </p:cNvPr>
          <p:cNvSpPr>
            <a:spLocks noGrp="1"/>
          </p:cNvSpPr>
          <p:nvPr>
            <p:ph type="sldNum" sz="quarter" idx="12"/>
          </p:nvPr>
        </p:nvSpPr>
        <p:spPr/>
        <p:txBody>
          <a:bodyPr/>
          <a:lstStyle/>
          <a:p>
            <a:fld id="{3C7A8787-3FD3-3D45-9A6F-D37EB92E3D79}" type="slidenum">
              <a:rPr lang="en-US" smtClean="0"/>
              <a:t>‹#›</a:t>
            </a:fld>
            <a:endParaRPr lang="en-US"/>
          </a:p>
        </p:txBody>
      </p:sp>
    </p:spTree>
    <p:extLst>
      <p:ext uri="{BB962C8B-B14F-4D97-AF65-F5344CB8AC3E}">
        <p14:creationId xmlns:p14="http://schemas.microsoft.com/office/powerpoint/2010/main" val="406546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EF969-B397-8433-2511-3D278AB338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C2BCC9-142B-0CBA-0645-DDE7D071B4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424334-4040-EC3A-09D3-ACDECC322A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6608B7-BA6E-42B8-48D6-B8F24951F7C3}"/>
              </a:ext>
            </a:extLst>
          </p:cNvPr>
          <p:cNvSpPr>
            <a:spLocks noGrp="1"/>
          </p:cNvSpPr>
          <p:nvPr>
            <p:ph type="dt" sz="half" idx="10"/>
          </p:nvPr>
        </p:nvSpPr>
        <p:spPr/>
        <p:txBody>
          <a:bodyPr/>
          <a:lstStyle/>
          <a:p>
            <a:fld id="{F3CCF48B-B96A-2243-82B3-5941E4FC93D1}" type="datetimeFigureOut">
              <a:rPr lang="en-US" smtClean="0"/>
              <a:t>4/21/2024</a:t>
            </a:fld>
            <a:endParaRPr lang="en-US"/>
          </a:p>
        </p:txBody>
      </p:sp>
      <p:sp>
        <p:nvSpPr>
          <p:cNvPr id="6" name="Footer Placeholder 5">
            <a:extLst>
              <a:ext uri="{FF2B5EF4-FFF2-40B4-BE49-F238E27FC236}">
                <a16:creationId xmlns:a16="http://schemas.microsoft.com/office/drawing/2014/main" id="{6B19BA87-B4A6-0C8E-6E27-2DA8B815EF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AF94DB-89A6-4D62-E634-055C5803F7EA}"/>
              </a:ext>
            </a:extLst>
          </p:cNvPr>
          <p:cNvSpPr>
            <a:spLocks noGrp="1"/>
          </p:cNvSpPr>
          <p:nvPr>
            <p:ph type="sldNum" sz="quarter" idx="12"/>
          </p:nvPr>
        </p:nvSpPr>
        <p:spPr/>
        <p:txBody>
          <a:bodyPr/>
          <a:lstStyle/>
          <a:p>
            <a:fld id="{3C7A8787-3FD3-3D45-9A6F-D37EB92E3D79}" type="slidenum">
              <a:rPr lang="en-US" smtClean="0"/>
              <a:t>‹#›</a:t>
            </a:fld>
            <a:endParaRPr lang="en-US"/>
          </a:p>
        </p:txBody>
      </p:sp>
    </p:spTree>
    <p:extLst>
      <p:ext uri="{BB962C8B-B14F-4D97-AF65-F5344CB8AC3E}">
        <p14:creationId xmlns:p14="http://schemas.microsoft.com/office/powerpoint/2010/main" val="4211671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395B0-6104-E167-CCA5-A346035890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1D3E27-F3D5-8D95-8948-0EC1480F8D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BCC2A3-4101-F633-1D11-A26E6CEE88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FAF84E-3910-9A5A-0C3D-A8ACAC111802}"/>
              </a:ext>
            </a:extLst>
          </p:cNvPr>
          <p:cNvSpPr>
            <a:spLocks noGrp="1"/>
          </p:cNvSpPr>
          <p:nvPr>
            <p:ph type="dt" sz="half" idx="10"/>
          </p:nvPr>
        </p:nvSpPr>
        <p:spPr/>
        <p:txBody>
          <a:bodyPr/>
          <a:lstStyle/>
          <a:p>
            <a:fld id="{F3CCF48B-B96A-2243-82B3-5941E4FC93D1}" type="datetimeFigureOut">
              <a:rPr lang="en-US" smtClean="0"/>
              <a:t>4/21/2024</a:t>
            </a:fld>
            <a:endParaRPr lang="en-US"/>
          </a:p>
        </p:txBody>
      </p:sp>
      <p:sp>
        <p:nvSpPr>
          <p:cNvPr id="6" name="Footer Placeholder 5">
            <a:extLst>
              <a:ext uri="{FF2B5EF4-FFF2-40B4-BE49-F238E27FC236}">
                <a16:creationId xmlns:a16="http://schemas.microsoft.com/office/drawing/2014/main" id="{FD815BCF-7494-B36A-6B3C-FD11639B4F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8B2CE1-5B30-42F9-7776-42B3403824FD}"/>
              </a:ext>
            </a:extLst>
          </p:cNvPr>
          <p:cNvSpPr>
            <a:spLocks noGrp="1"/>
          </p:cNvSpPr>
          <p:nvPr>
            <p:ph type="sldNum" sz="quarter" idx="12"/>
          </p:nvPr>
        </p:nvSpPr>
        <p:spPr/>
        <p:txBody>
          <a:bodyPr/>
          <a:lstStyle/>
          <a:p>
            <a:fld id="{3C7A8787-3FD3-3D45-9A6F-D37EB92E3D79}" type="slidenum">
              <a:rPr lang="en-US" smtClean="0"/>
              <a:t>‹#›</a:t>
            </a:fld>
            <a:endParaRPr lang="en-US"/>
          </a:p>
        </p:txBody>
      </p:sp>
    </p:spTree>
    <p:extLst>
      <p:ext uri="{BB962C8B-B14F-4D97-AF65-F5344CB8AC3E}">
        <p14:creationId xmlns:p14="http://schemas.microsoft.com/office/powerpoint/2010/main" val="302558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4F23C1-0AFC-C1CE-6E82-F92E558502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CC393C-376C-323A-93B1-233376F748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884976-2684-208A-0651-CA96222A21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CCF48B-B96A-2243-82B3-5941E4FC93D1}" type="datetimeFigureOut">
              <a:rPr lang="en-US" smtClean="0"/>
              <a:t>4/21/2024</a:t>
            </a:fld>
            <a:endParaRPr lang="en-US"/>
          </a:p>
        </p:txBody>
      </p:sp>
      <p:sp>
        <p:nvSpPr>
          <p:cNvPr id="5" name="Footer Placeholder 4">
            <a:extLst>
              <a:ext uri="{FF2B5EF4-FFF2-40B4-BE49-F238E27FC236}">
                <a16:creationId xmlns:a16="http://schemas.microsoft.com/office/drawing/2014/main" id="{FED49138-BF97-28D1-43EA-489E821950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BFC505-5614-AF21-C68C-634177FB02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7A8787-3FD3-3D45-9A6F-D37EB92E3D79}" type="slidenum">
              <a:rPr lang="en-US" smtClean="0"/>
              <a:t>‹#›</a:t>
            </a:fld>
            <a:endParaRPr lang="en-US"/>
          </a:p>
        </p:txBody>
      </p:sp>
    </p:spTree>
    <p:extLst>
      <p:ext uri="{BB962C8B-B14F-4D97-AF65-F5344CB8AC3E}">
        <p14:creationId xmlns:p14="http://schemas.microsoft.com/office/powerpoint/2010/main" val="38038196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jp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slide" Target="slide50.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5.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2.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mailto:ganzhaoming@gmail.co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52134-8CA2-AA7E-EE76-4CAFCB51F169}"/>
              </a:ext>
            </a:extLst>
          </p:cNvPr>
          <p:cNvSpPr>
            <a:spLocks noGrp="1"/>
          </p:cNvSpPr>
          <p:nvPr>
            <p:ph type="ctrTitle"/>
          </p:nvPr>
        </p:nvSpPr>
        <p:spPr/>
        <p:txBody>
          <a:bodyPr/>
          <a:lstStyle/>
          <a:p>
            <a:r>
              <a:rPr lang="en-US" dirty="0"/>
              <a:t>LACCF Worship Team</a:t>
            </a:r>
          </a:p>
        </p:txBody>
      </p:sp>
      <p:sp>
        <p:nvSpPr>
          <p:cNvPr id="3" name="Subtitle 2">
            <a:extLst>
              <a:ext uri="{FF2B5EF4-FFF2-40B4-BE49-F238E27FC236}">
                <a16:creationId xmlns:a16="http://schemas.microsoft.com/office/drawing/2014/main" id="{5B849736-1517-B15C-83DA-8DD72DA0123F}"/>
              </a:ext>
            </a:extLst>
          </p:cNvPr>
          <p:cNvSpPr>
            <a:spLocks noGrp="1"/>
          </p:cNvSpPr>
          <p:nvPr>
            <p:ph type="subTitle" idx="1"/>
          </p:nvPr>
        </p:nvSpPr>
        <p:spPr/>
        <p:txBody>
          <a:bodyPr>
            <a:normAutofit fontScale="77500" lnSpcReduction="20000"/>
          </a:bodyPr>
          <a:lstStyle/>
          <a:p>
            <a:r>
              <a:rPr lang="en-US" dirty="0"/>
              <a:t>Public Address System Installation and Training</a:t>
            </a:r>
          </a:p>
          <a:p>
            <a:endParaRPr lang="en-US" dirty="0"/>
          </a:p>
          <a:p>
            <a:r>
              <a:rPr lang="en-US" dirty="0"/>
              <a:t>10/30/2022</a:t>
            </a:r>
          </a:p>
          <a:p>
            <a:r>
              <a:rPr lang="en-US" dirty="0"/>
              <a:t>Updated on 08/25/2023</a:t>
            </a:r>
          </a:p>
          <a:p>
            <a:r>
              <a:rPr lang="en-US" dirty="0"/>
              <a:t>Updated </a:t>
            </a:r>
            <a:r>
              <a:rPr lang="en-US"/>
              <a:t>on 04/03/2024</a:t>
            </a:r>
            <a:endParaRPr lang="en-US" dirty="0"/>
          </a:p>
          <a:p>
            <a:endParaRPr lang="en-US" dirty="0"/>
          </a:p>
        </p:txBody>
      </p:sp>
    </p:spTree>
    <p:extLst>
      <p:ext uri="{BB962C8B-B14F-4D97-AF65-F5344CB8AC3E}">
        <p14:creationId xmlns:p14="http://schemas.microsoft.com/office/powerpoint/2010/main" val="1020951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2A902-300B-D15E-593B-AA88A92748C3}"/>
              </a:ext>
            </a:extLst>
          </p:cNvPr>
          <p:cNvSpPr>
            <a:spLocks noGrp="1"/>
          </p:cNvSpPr>
          <p:nvPr>
            <p:ph type="title"/>
          </p:nvPr>
        </p:nvSpPr>
        <p:spPr/>
        <p:txBody>
          <a:bodyPr/>
          <a:lstStyle/>
          <a:p>
            <a:r>
              <a:rPr lang="en-US" b="1" dirty="0">
                <a:latin typeface="Abadi MT Condensed Extra Bold" panose="020B0306030101010103" pitchFamily="34" charset="77"/>
              </a:rPr>
              <a:t>Impedance</a:t>
            </a:r>
          </a:p>
        </p:txBody>
      </p:sp>
      <p:pic>
        <p:nvPicPr>
          <p:cNvPr id="4" name="Picture 3">
            <a:extLst>
              <a:ext uri="{FF2B5EF4-FFF2-40B4-BE49-F238E27FC236}">
                <a16:creationId xmlns:a16="http://schemas.microsoft.com/office/drawing/2014/main" id="{6FB8A34A-A739-5642-E234-726FE9A785C5}"/>
              </a:ext>
            </a:extLst>
          </p:cNvPr>
          <p:cNvPicPr>
            <a:picLocks noChangeAspect="1"/>
          </p:cNvPicPr>
          <p:nvPr/>
        </p:nvPicPr>
        <p:blipFill>
          <a:blip r:embed="rId2"/>
          <a:stretch>
            <a:fillRect/>
          </a:stretch>
        </p:blipFill>
        <p:spPr>
          <a:xfrm>
            <a:off x="723899" y="1471613"/>
            <a:ext cx="8299938" cy="3657600"/>
          </a:xfrm>
          <a:prstGeom prst="rect">
            <a:avLst/>
          </a:prstGeom>
        </p:spPr>
      </p:pic>
      <p:sp>
        <p:nvSpPr>
          <p:cNvPr id="5" name="TextBox 4">
            <a:extLst>
              <a:ext uri="{FF2B5EF4-FFF2-40B4-BE49-F238E27FC236}">
                <a16:creationId xmlns:a16="http://schemas.microsoft.com/office/drawing/2014/main" id="{2046919D-3721-DB84-9B3F-36936A661096}"/>
              </a:ext>
            </a:extLst>
          </p:cNvPr>
          <p:cNvSpPr txBox="1"/>
          <p:nvPr/>
        </p:nvSpPr>
        <p:spPr>
          <a:xfrm>
            <a:off x="838200" y="5386387"/>
            <a:ext cx="4257675" cy="646331"/>
          </a:xfrm>
          <a:prstGeom prst="rect">
            <a:avLst/>
          </a:prstGeom>
          <a:noFill/>
        </p:spPr>
        <p:txBody>
          <a:bodyPr wrap="square" rtlCol="0">
            <a:spAutoFit/>
          </a:bodyPr>
          <a:lstStyle/>
          <a:p>
            <a:r>
              <a:rPr lang="en-US" dirty="0"/>
              <a:t>SM58 microphone: 150 Ohm</a:t>
            </a:r>
          </a:p>
          <a:p>
            <a:r>
              <a:rPr lang="en-US" dirty="0"/>
              <a:t>Guitar pickup: easily beyond 10000 Ohm</a:t>
            </a:r>
          </a:p>
        </p:txBody>
      </p:sp>
    </p:spTree>
    <p:extLst>
      <p:ext uri="{BB962C8B-B14F-4D97-AF65-F5344CB8AC3E}">
        <p14:creationId xmlns:p14="http://schemas.microsoft.com/office/powerpoint/2010/main" val="3983859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02E79-7597-938B-C25F-21758C31740C}"/>
              </a:ext>
            </a:extLst>
          </p:cNvPr>
          <p:cNvSpPr>
            <a:spLocks noGrp="1"/>
          </p:cNvSpPr>
          <p:nvPr>
            <p:ph type="title"/>
          </p:nvPr>
        </p:nvSpPr>
        <p:spPr/>
        <p:txBody>
          <a:bodyPr/>
          <a:lstStyle/>
          <a:p>
            <a:r>
              <a:rPr lang="en-US" b="1" dirty="0">
                <a:latin typeface="Abadi MT Condensed Extra Bold" panose="020B0306030101010103" pitchFamily="34" charset="77"/>
              </a:rPr>
              <a:t>Feedback Loop</a:t>
            </a:r>
          </a:p>
        </p:txBody>
      </p:sp>
      <p:pic>
        <p:nvPicPr>
          <p:cNvPr id="4098" name="Picture 2" descr="How to Control Feedback in a Sound System - Shure USA">
            <a:extLst>
              <a:ext uri="{FF2B5EF4-FFF2-40B4-BE49-F238E27FC236}">
                <a16:creationId xmlns:a16="http://schemas.microsoft.com/office/drawing/2014/main" id="{B473BF51-367D-73DF-4DE9-421935C6B2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1292225"/>
            <a:ext cx="9525000" cy="535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550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BEBC8-96FB-FB9E-8585-70952D781DA7}"/>
              </a:ext>
            </a:extLst>
          </p:cNvPr>
          <p:cNvSpPr>
            <a:spLocks noGrp="1"/>
          </p:cNvSpPr>
          <p:nvPr>
            <p:ph type="title"/>
          </p:nvPr>
        </p:nvSpPr>
        <p:spPr>
          <a:xfrm>
            <a:off x="838200" y="92869"/>
            <a:ext cx="10515600" cy="1325563"/>
          </a:xfrm>
        </p:spPr>
        <p:txBody>
          <a:bodyPr/>
          <a:lstStyle/>
          <a:p>
            <a:r>
              <a:rPr lang="en-US" b="1" dirty="0">
                <a:latin typeface="Abadi MT Condensed Extra Bold" panose="020B0306030101010103" pitchFamily="34" charset="77"/>
              </a:rPr>
              <a:t>Microphone Pattern </a:t>
            </a:r>
          </a:p>
        </p:txBody>
      </p:sp>
      <p:pic>
        <p:nvPicPr>
          <p:cNvPr id="2052" name="Picture 4" descr="The Complete Guide To Microphone Polar Patterns – My New Microphone">
            <a:extLst>
              <a:ext uri="{FF2B5EF4-FFF2-40B4-BE49-F238E27FC236}">
                <a16:creationId xmlns:a16="http://schemas.microsoft.com/office/drawing/2014/main" id="{3AA208B8-96F6-B41E-889A-9E9AAA10FF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4555" y="1555751"/>
            <a:ext cx="6217444" cy="414496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icrophone - Unknown polar pattern on bought MXL 990 mic - Sound Design  Stack Exchange">
            <a:extLst>
              <a:ext uri="{FF2B5EF4-FFF2-40B4-BE49-F238E27FC236}">
                <a16:creationId xmlns:a16="http://schemas.microsoft.com/office/drawing/2014/main" id="{B65BEB25-D88B-40F0-2D8D-468C8845D6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7" y="1100135"/>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316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4C518-3626-C978-A486-5A99819BDC3E}"/>
              </a:ext>
            </a:extLst>
          </p:cNvPr>
          <p:cNvSpPr>
            <a:spLocks noGrp="1"/>
          </p:cNvSpPr>
          <p:nvPr>
            <p:ph type="title"/>
          </p:nvPr>
        </p:nvSpPr>
        <p:spPr/>
        <p:txBody>
          <a:bodyPr/>
          <a:lstStyle/>
          <a:p>
            <a:r>
              <a:rPr lang="en-US" b="1" dirty="0">
                <a:latin typeface="Abadi MT Condensed Extra Bold" panose="020B0306030101010103" pitchFamily="34" charset="77"/>
              </a:rPr>
              <a:t>Ground Loop</a:t>
            </a:r>
          </a:p>
        </p:txBody>
      </p:sp>
      <p:pic>
        <p:nvPicPr>
          <p:cNvPr id="3074" name="Picture 2" descr="X155-1020-call01-sp">
            <a:extLst>
              <a:ext uri="{FF2B5EF4-FFF2-40B4-BE49-F238E27FC236}">
                <a16:creationId xmlns:a16="http://schemas.microsoft.com/office/drawing/2014/main" id="{85D6F7C0-BA08-B120-D149-2570813DE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62" y="1690688"/>
            <a:ext cx="8012206"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054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9DED3-E3F6-E334-2BB8-2B586F6922E4}"/>
              </a:ext>
            </a:extLst>
          </p:cNvPr>
          <p:cNvSpPr>
            <a:spLocks noGrp="1"/>
          </p:cNvSpPr>
          <p:nvPr>
            <p:ph type="title"/>
          </p:nvPr>
        </p:nvSpPr>
        <p:spPr/>
        <p:txBody>
          <a:bodyPr>
            <a:normAutofit fontScale="90000"/>
          </a:bodyPr>
          <a:lstStyle/>
          <a:p>
            <a:r>
              <a:rPr lang="en-US" sz="4900" b="1" dirty="0">
                <a:latin typeface="Abadi MT Condensed Extra Bold" panose="020B0306030101010103" pitchFamily="34" charset="77"/>
              </a:rPr>
              <a:t>DI Box: </a:t>
            </a:r>
            <a:br>
              <a:rPr lang="en-US" sz="4900" b="1" dirty="0">
                <a:latin typeface="Abadi MT Condensed Extra Bold" panose="020B0306030101010103" pitchFamily="34" charset="77"/>
              </a:rPr>
            </a:br>
            <a:r>
              <a:rPr lang="en-US" sz="4000" dirty="0"/>
              <a:t>a solution of impedance matching and ground loop</a:t>
            </a:r>
            <a:endParaRPr lang="en-US" dirty="0"/>
          </a:p>
        </p:txBody>
      </p:sp>
      <p:pic>
        <p:nvPicPr>
          <p:cNvPr id="1026" name="Picture 2">
            <a:extLst>
              <a:ext uri="{FF2B5EF4-FFF2-40B4-BE49-F238E27FC236}">
                <a16:creationId xmlns:a16="http://schemas.microsoft.com/office/drawing/2014/main" id="{A479E710-7C6A-8A70-BD13-6EE30A8B66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60328"/>
            <a:ext cx="10029099" cy="3429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024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B5FB9-1F65-FD6B-0614-F4B19D369670}"/>
              </a:ext>
            </a:extLst>
          </p:cNvPr>
          <p:cNvSpPr>
            <a:spLocks noGrp="1"/>
          </p:cNvSpPr>
          <p:nvPr>
            <p:ph type="title"/>
          </p:nvPr>
        </p:nvSpPr>
        <p:spPr/>
        <p:txBody>
          <a:bodyPr/>
          <a:lstStyle/>
          <a:p>
            <a:r>
              <a:rPr lang="en-US" b="1" dirty="0">
                <a:latin typeface="Abadi MT Condensed Extra Bold" panose="020B0306030101010103" pitchFamily="34" charset="77"/>
              </a:rPr>
              <a:t>Cables: </a:t>
            </a:r>
            <a:r>
              <a:rPr lang="en-US" dirty="0"/>
              <a:t>XLR/TRS/TS</a:t>
            </a:r>
          </a:p>
        </p:txBody>
      </p:sp>
      <p:pic>
        <p:nvPicPr>
          <p:cNvPr id="2050" name="Picture 2" descr="How to Build Your Own XLR Cables: A Step by Step Guide - Studio DIY — The  Home Studio Archive">
            <a:extLst>
              <a:ext uri="{FF2B5EF4-FFF2-40B4-BE49-F238E27FC236}">
                <a16:creationId xmlns:a16="http://schemas.microsoft.com/office/drawing/2014/main" id="{0065DC79-6F15-C42B-895D-7283B97143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60576"/>
            <a:ext cx="4047744" cy="40477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alanced Cables">
            <a:extLst>
              <a:ext uri="{FF2B5EF4-FFF2-40B4-BE49-F238E27FC236}">
                <a16:creationId xmlns:a16="http://schemas.microsoft.com/office/drawing/2014/main" id="{E6A0B49A-105D-F85F-C97C-BFD03A7B44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0099" y="1560576"/>
            <a:ext cx="2853097" cy="40477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3.5mm Audio Jack (TS, TRS, TRRS Type Audio Jack) Wiring Diagrams &amp; Datasheet">
            <a:extLst>
              <a:ext uri="{FF2B5EF4-FFF2-40B4-BE49-F238E27FC236}">
                <a16:creationId xmlns:a16="http://schemas.microsoft.com/office/drawing/2014/main" id="{E14B1B60-6D10-FD3E-CE31-FA27D09228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7707" y="1560576"/>
            <a:ext cx="3195588" cy="40477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D4FBC32-06FE-AF67-BB05-534512B4A3A3}"/>
              </a:ext>
            </a:extLst>
          </p:cNvPr>
          <p:cNvSpPr txBox="1"/>
          <p:nvPr/>
        </p:nvSpPr>
        <p:spPr>
          <a:xfrm>
            <a:off x="2320241" y="5648537"/>
            <a:ext cx="1192393" cy="369332"/>
          </a:xfrm>
          <a:prstGeom prst="rect">
            <a:avLst/>
          </a:prstGeom>
          <a:noFill/>
        </p:spPr>
        <p:txBody>
          <a:bodyPr wrap="square">
            <a:spAutoFit/>
          </a:bodyPr>
          <a:lstStyle/>
          <a:p>
            <a:r>
              <a:rPr lang="en-US" b="1" dirty="0">
                <a:latin typeface="Abadi MT Condensed Extra Bold" panose="020B0306030101010103" pitchFamily="34" charset="77"/>
              </a:rPr>
              <a:t>Balanced</a:t>
            </a:r>
            <a:endParaRPr lang="en-US" dirty="0"/>
          </a:p>
        </p:txBody>
      </p:sp>
      <p:sp>
        <p:nvSpPr>
          <p:cNvPr id="5" name="TextBox 4">
            <a:extLst>
              <a:ext uri="{FF2B5EF4-FFF2-40B4-BE49-F238E27FC236}">
                <a16:creationId xmlns:a16="http://schemas.microsoft.com/office/drawing/2014/main" id="{54A8353F-7DDF-5111-CD4B-89C54CD07C61}"/>
              </a:ext>
            </a:extLst>
          </p:cNvPr>
          <p:cNvSpPr txBox="1"/>
          <p:nvPr/>
        </p:nvSpPr>
        <p:spPr>
          <a:xfrm>
            <a:off x="6200450" y="5648537"/>
            <a:ext cx="1192393" cy="369332"/>
          </a:xfrm>
          <a:prstGeom prst="rect">
            <a:avLst/>
          </a:prstGeom>
          <a:noFill/>
        </p:spPr>
        <p:txBody>
          <a:bodyPr wrap="square">
            <a:spAutoFit/>
          </a:bodyPr>
          <a:lstStyle/>
          <a:p>
            <a:r>
              <a:rPr lang="en-US" b="1" dirty="0">
                <a:latin typeface="Abadi MT Condensed Extra Bold" panose="020B0306030101010103" pitchFamily="34" charset="77"/>
              </a:rPr>
              <a:t>Balanced</a:t>
            </a:r>
            <a:endParaRPr lang="en-US" dirty="0"/>
          </a:p>
        </p:txBody>
      </p:sp>
      <p:sp>
        <p:nvSpPr>
          <p:cNvPr id="6" name="TextBox 5">
            <a:extLst>
              <a:ext uri="{FF2B5EF4-FFF2-40B4-BE49-F238E27FC236}">
                <a16:creationId xmlns:a16="http://schemas.microsoft.com/office/drawing/2014/main" id="{22F9899D-CBDA-D076-6789-58803F890B1E}"/>
              </a:ext>
            </a:extLst>
          </p:cNvPr>
          <p:cNvSpPr txBox="1"/>
          <p:nvPr/>
        </p:nvSpPr>
        <p:spPr>
          <a:xfrm>
            <a:off x="10080659" y="5648537"/>
            <a:ext cx="1192393" cy="369332"/>
          </a:xfrm>
          <a:prstGeom prst="rect">
            <a:avLst/>
          </a:prstGeom>
          <a:noFill/>
        </p:spPr>
        <p:txBody>
          <a:bodyPr wrap="square">
            <a:spAutoFit/>
          </a:bodyPr>
          <a:lstStyle/>
          <a:p>
            <a:r>
              <a:rPr lang="en-US" b="1" dirty="0">
                <a:latin typeface="Abadi MT Condensed Extra Bold" panose="020B0306030101010103" pitchFamily="34" charset="77"/>
              </a:rPr>
              <a:t>unbalanced</a:t>
            </a:r>
            <a:endParaRPr lang="en-US" dirty="0"/>
          </a:p>
        </p:txBody>
      </p:sp>
    </p:spTree>
    <p:extLst>
      <p:ext uri="{BB962C8B-B14F-4D97-AF65-F5344CB8AC3E}">
        <p14:creationId xmlns:p14="http://schemas.microsoft.com/office/powerpoint/2010/main" val="1794746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F6FAF-B91E-7544-2079-A8E7E55A9E78}"/>
              </a:ext>
            </a:extLst>
          </p:cNvPr>
          <p:cNvSpPr>
            <a:spLocks noGrp="1"/>
          </p:cNvSpPr>
          <p:nvPr>
            <p:ph type="title"/>
          </p:nvPr>
        </p:nvSpPr>
        <p:spPr/>
        <p:txBody>
          <a:bodyPr/>
          <a:lstStyle/>
          <a:p>
            <a:r>
              <a:rPr lang="en-US" b="1" dirty="0">
                <a:latin typeface="Abadi MT Condensed Extra Bold" panose="020B0306030101010103" pitchFamily="34" charset="77"/>
              </a:rPr>
              <a:t>Balanced Noise Cancellation</a:t>
            </a:r>
          </a:p>
        </p:txBody>
      </p:sp>
      <p:pic>
        <p:nvPicPr>
          <p:cNvPr id="4" name="Picture 3">
            <a:extLst>
              <a:ext uri="{FF2B5EF4-FFF2-40B4-BE49-F238E27FC236}">
                <a16:creationId xmlns:a16="http://schemas.microsoft.com/office/drawing/2014/main" id="{3B9CD15E-B74F-FD6B-B334-BB438A7FF5CE}"/>
              </a:ext>
            </a:extLst>
          </p:cNvPr>
          <p:cNvPicPr>
            <a:picLocks noChangeAspect="1"/>
          </p:cNvPicPr>
          <p:nvPr/>
        </p:nvPicPr>
        <p:blipFill>
          <a:blip r:embed="rId2"/>
          <a:stretch>
            <a:fillRect/>
          </a:stretch>
        </p:blipFill>
        <p:spPr>
          <a:xfrm>
            <a:off x="838200" y="1568767"/>
            <a:ext cx="8330184" cy="4806843"/>
          </a:xfrm>
          <a:prstGeom prst="rect">
            <a:avLst/>
          </a:prstGeom>
        </p:spPr>
      </p:pic>
    </p:spTree>
    <p:extLst>
      <p:ext uri="{BB962C8B-B14F-4D97-AF65-F5344CB8AC3E}">
        <p14:creationId xmlns:p14="http://schemas.microsoft.com/office/powerpoint/2010/main" val="265840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84AD2-A697-0D2A-BC9B-28E015E8B662}"/>
              </a:ext>
            </a:extLst>
          </p:cNvPr>
          <p:cNvSpPr>
            <a:spLocks noGrp="1"/>
          </p:cNvSpPr>
          <p:nvPr>
            <p:ph type="title"/>
          </p:nvPr>
        </p:nvSpPr>
        <p:spPr>
          <a:xfrm>
            <a:off x="655320" y="95545"/>
            <a:ext cx="10515600" cy="1325563"/>
          </a:xfrm>
        </p:spPr>
        <p:txBody>
          <a:bodyPr/>
          <a:lstStyle/>
          <a:p>
            <a:r>
              <a:rPr lang="en-US" b="1" dirty="0" err="1">
                <a:latin typeface="Abadi MT Condensed Extra Bold" panose="020B0306030101010103" pitchFamily="34" charset="77"/>
              </a:rPr>
              <a:t>MixBus</a:t>
            </a:r>
            <a:endParaRPr lang="en-US" b="1" dirty="0">
              <a:latin typeface="Abadi MT Condensed Extra Bold" panose="020B0306030101010103" pitchFamily="34" charset="77"/>
            </a:endParaRPr>
          </a:p>
        </p:txBody>
      </p:sp>
      <p:pic>
        <p:nvPicPr>
          <p:cNvPr id="4" name="Picture 3">
            <a:extLst>
              <a:ext uri="{FF2B5EF4-FFF2-40B4-BE49-F238E27FC236}">
                <a16:creationId xmlns:a16="http://schemas.microsoft.com/office/drawing/2014/main" id="{131D1E81-4E6F-D73C-6371-35D0B7A9E9B2}"/>
              </a:ext>
            </a:extLst>
          </p:cNvPr>
          <p:cNvPicPr>
            <a:picLocks noChangeAspect="1"/>
          </p:cNvPicPr>
          <p:nvPr/>
        </p:nvPicPr>
        <p:blipFill>
          <a:blip r:embed="rId2"/>
          <a:stretch>
            <a:fillRect/>
          </a:stretch>
        </p:blipFill>
        <p:spPr>
          <a:xfrm rot="5400000">
            <a:off x="2812615" y="-1815306"/>
            <a:ext cx="5935834" cy="11219688"/>
          </a:xfrm>
          <a:prstGeom prst="rect">
            <a:avLst/>
          </a:prstGeom>
        </p:spPr>
      </p:pic>
    </p:spTree>
    <p:extLst>
      <p:ext uri="{BB962C8B-B14F-4D97-AF65-F5344CB8AC3E}">
        <p14:creationId xmlns:p14="http://schemas.microsoft.com/office/powerpoint/2010/main" val="3462962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4F1DD-AE37-C5C3-4532-9F66D9C635E1}"/>
              </a:ext>
            </a:extLst>
          </p:cNvPr>
          <p:cNvSpPr>
            <a:spLocks noGrp="1"/>
          </p:cNvSpPr>
          <p:nvPr>
            <p:ph type="title"/>
          </p:nvPr>
        </p:nvSpPr>
        <p:spPr/>
        <p:txBody>
          <a:bodyPr/>
          <a:lstStyle/>
          <a:p>
            <a:r>
              <a:rPr lang="en-US" b="1" dirty="0">
                <a:latin typeface="Abadi MT Condensed Extra Bold" panose="020B0306030101010103" pitchFamily="34" charset="77"/>
              </a:rPr>
              <a:t>Reverb</a:t>
            </a:r>
          </a:p>
        </p:txBody>
      </p:sp>
      <p:pic>
        <p:nvPicPr>
          <p:cNvPr id="4" name="Picture 2" descr="graphic explaining sound waves and reverb">
            <a:extLst>
              <a:ext uri="{FF2B5EF4-FFF2-40B4-BE49-F238E27FC236}">
                <a16:creationId xmlns:a16="http://schemas.microsoft.com/office/drawing/2014/main" id="{06B3B391-A897-8436-5188-A4B9D9ACB5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42" b="14594"/>
          <a:stretch/>
        </p:blipFill>
        <p:spPr bwMode="auto">
          <a:xfrm>
            <a:off x="838200" y="1562100"/>
            <a:ext cx="9234488" cy="4290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85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EFF15-2C5D-0D21-FCBA-1938FE87AD22}"/>
              </a:ext>
            </a:extLst>
          </p:cNvPr>
          <p:cNvSpPr>
            <a:spLocks noGrp="1"/>
          </p:cNvSpPr>
          <p:nvPr>
            <p:ph type="title"/>
          </p:nvPr>
        </p:nvSpPr>
        <p:spPr/>
        <p:txBody>
          <a:bodyPr/>
          <a:lstStyle/>
          <a:p>
            <a:r>
              <a:rPr lang="en-US" b="1" dirty="0" err="1">
                <a:latin typeface="Abadi MT Condensed Extra Bold" panose="020B0306030101010103" pitchFamily="34" charset="77"/>
              </a:rPr>
              <a:t>Fx</a:t>
            </a:r>
            <a:r>
              <a:rPr lang="en-US" b="1" dirty="0">
                <a:latin typeface="Abadi MT Condensed Extra Bold" panose="020B0306030101010103" pitchFamily="34" charset="77"/>
              </a:rPr>
              <a:t> (</a:t>
            </a:r>
            <a:r>
              <a:rPr lang="en-US" sz="2800" b="1" dirty="0">
                <a:latin typeface="Abadi MT Condensed Extra Bold" panose="020B0306030101010103" pitchFamily="34" charset="77"/>
              </a:rPr>
              <a:t>effect, e.g., reverb</a:t>
            </a:r>
            <a:r>
              <a:rPr lang="en-US" b="1" dirty="0">
                <a:latin typeface="Abadi MT Condensed Extra Bold" panose="020B0306030101010103" pitchFamily="34" charset="77"/>
              </a:rPr>
              <a:t>) Send/Return</a:t>
            </a:r>
          </a:p>
        </p:txBody>
      </p:sp>
      <p:pic>
        <p:nvPicPr>
          <p:cNvPr id="4" name="Picture 3">
            <a:extLst>
              <a:ext uri="{FF2B5EF4-FFF2-40B4-BE49-F238E27FC236}">
                <a16:creationId xmlns:a16="http://schemas.microsoft.com/office/drawing/2014/main" id="{69DD6B60-5B70-A8E2-CD5F-B7704FD96D96}"/>
              </a:ext>
            </a:extLst>
          </p:cNvPr>
          <p:cNvPicPr>
            <a:picLocks noChangeAspect="1"/>
          </p:cNvPicPr>
          <p:nvPr/>
        </p:nvPicPr>
        <p:blipFill>
          <a:blip r:embed="rId2"/>
          <a:stretch>
            <a:fillRect/>
          </a:stretch>
        </p:blipFill>
        <p:spPr>
          <a:xfrm>
            <a:off x="933450" y="1605094"/>
            <a:ext cx="9990498" cy="3647812"/>
          </a:xfrm>
          <a:prstGeom prst="rect">
            <a:avLst/>
          </a:prstGeom>
        </p:spPr>
      </p:pic>
    </p:spTree>
    <p:extLst>
      <p:ext uri="{BB962C8B-B14F-4D97-AF65-F5344CB8AC3E}">
        <p14:creationId xmlns:p14="http://schemas.microsoft.com/office/powerpoint/2010/main" val="3980437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A9380-5A2B-19EF-8C3F-36841365227E}"/>
              </a:ext>
            </a:extLst>
          </p:cNvPr>
          <p:cNvSpPr>
            <a:spLocks noGrp="1"/>
          </p:cNvSpPr>
          <p:nvPr>
            <p:ph type="title"/>
          </p:nvPr>
        </p:nvSpPr>
        <p:spPr/>
        <p:txBody>
          <a:bodyPr/>
          <a:lstStyle/>
          <a:p>
            <a:r>
              <a:rPr lang="en-US" b="1" dirty="0">
                <a:latin typeface="Abadi MT Condensed Extra Bold" panose="020B0306030101010103" pitchFamily="34" charset="77"/>
              </a:rPr>
              <a:t>Outline</a:t>
            </a:r>
          </a:p>
        </p:txBody>
      </p:sp>
      <p:sp>
        <p:nvSpPr>
          <p:cNvPr id="3" name="Content Placeholder 2">
            <a:extLst>
              <a:ext uri="{FF2B5EF4-FFF2-40B4-BE49-F238E27FC236}">
                <a16:creationId xmlns:a16="http://schemas.microsoft.com/office/drawing/2014/main" id="{B45BE895-7258-53E1-6D21-06495902302A}"/>
              </a:ext>
            </a:extLst>
          </p:cNvPr>
          <p:cNvSpPr>
            <a:spLocks noGrp="1"/>
          </p:cNvSpPr>
          <p:nvPr>
            <p:ph idx="1"/>
          </p:nvPr>
        </p:nvSpPr>
        <p:spPr>
          <a:xfrm>
            <a:off x="838200" y="1690688"/>
            <a:ext cx="10515600" cy="4351338"/>
          </a:xfrm>
        </p:spPr>
        <p:txBody>
          <a:bodyPr>
            <a:normAutofit/>
          </a:bodyPr>
          <a:lstStyle/>
          <a:p>
            <a:r>
              <a:rPr lang="en-US" sz="3600" dirty="0">
                <a:solidFill>
                  <a:schemeClr val="accent1"/>
                </a:solidFill>
              </a:rPr>
              <a:t>Some basics of Public Address (PA) system</a:t>
            </a:r>
          </a:p>
          <a:p>
            <a:r>
              <a:rPr lang="en-US" sz="3600" dirty="0"/>
              <a:t>Our PA system</a:t>
            </a:r>
          </a:p>
          <a:p>
            <a:pPr lvl="1"/>
            <a:r>
              <a:rPr lang="en-US" sz="3200" dirty="0"/>
              <a:t>Hardware and software</a:t>
            </a:r>
          </a:p>
          <a:p>
            <a:pPr lvl="1"/>
            <a:r>
              <a:rPr lang="en-US" sz="3200" dirty="0"/>
              <a:t>User’s manual</a:t>
            </a:r>
          </a:p>
        </p:txBody>
      </p:sp>
    </p:spTree>
    <p:extLst>
      <p:ext uri="{BB962C8B-B14F-4D97-AF65-F5344CB8AC3E}">
        <p14:creationId xmlns:p14="http://schemas.microsoft.com/office/powerpoint/2010/main" val="4116344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7DB3E-4A40-E4C0-4058-2427DCFE6515}"/>
              </a:ext>
            </a:extLst>
          </p:cNvPr>
          <p:cNvSpPr>
            <a:spLocks noGrp="1"/>
          </p:cNvSpPr>
          <p:nvPr>
            <p:ph type="title"/>
          </p:nvPr>
        </p:nvSpPr>
        <p:spPr/>
        <p:txBody>
          <a:bodyPr/>
          <a:lstStyle/>
          <a:p>
            <a:r>
              <a:rPr lang="en-US" b="1" dirty="0">
                <a:latin typeface="Abadi MT Condensed Extra Bold" panose="020B0306030101010103" pitchFamily="34" charset="77"/>
              </a:rPr>
              <a:t>EQ/Comp/Gate ….</a:t>
            </a:r>
          </a:p>
        </p:txBody>
      </p:sp>
    </p:spTree>
    <p:extLst>
      <p:ext uri="{BB962C8B-B14F-4D97-AF65-F5344CB8AC3E}">
        <p14:creationId xmlns:p14="http://schemas.microsoft.com/office/powerpoint/2010/main" val="2664919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1BFFE-9792-0F15-D13F-3E4CCE694FD2}"/>
              </a:ext>
            </a:extLst>
          </p:cNvPr>
          <p:cNvSpPr>
            <a:spLocks noGrp="1"/>
          </p:cNvSpPr>
          <p:nvPr>
            <p:ph type="title"/>
          </p:nvPr>
        </p:nvSpPr>
        <p:spPr>
          <a:xfrm>
            <a:off x="838201" y="0"/>
            <a:ext cx="10515600" cy="1325563"/>
          </a:xfrm>
        </p:spPr>
        <p:txBody>
          <a:bodyPr/>
          <a:lstStyle/>
          <a:p>
            <a:r>
              <a:rPr lang="en-US" b="1" dirty="0">
                <a:latin typeface="Abadi MT Condensed Extra Bold" panose="020B0306030101010103" pitchFamily="34" charset="77"/>
              </a:rPr>
              <a:t>Our PA System: </a:t>
            </a:r>
            <a:r>
              <a:rPr lang="en-US" sz="2800" dirty="0"/>
              <a:t>Hardware and Software</a:t>
            </a:r>
            <a:endParaRPr lang="en-US" dirty="0"/>
          </a:p>
        </p:txBody>
      </p:sp>
      <p:sp>
        <p:nvSpPr>
          <p:cNvPr id="3" name="Content Placeholder 2">
            <a:extLst>
              <a:ext uri="{FF2B5EF4-FFF2-40B4-BE49-F238E27FC236}">
                <a16:creationId xmlns:a16="http://schemas.microsoft.com/office/drawing/2014/main" id="{392A841E-2784-D602-374E-D65C129BCD02}"/>
              </a:ext>
            </a:extLst>
          </p:cNvPr>
          <p:cNvSpPr>
            <a:spLocks noGrp="1"/>
          </p:cNvSpPr>
          <p:nvPr>
            <p:ph idx="1"/>
          </p:nvPr>
        </p:nvSpPr>
        <p:spPr>
          <a:xfrm>
            <a:off x="838199" y="1152396"/>
            <a:ext cx="5462393" cy="5705604"/>
          </a:xfrm>
        </p:spPr>
        <p:txBody>
          <a:bodyPr>
            <a:normAutofit fontScale="92500" lnSpcReduction="20000"/>
          </a:bodyPr>
          <a:lstStyle/>
          <a:p>
            <a:r>
              <a:rPr lang="en-US" sz="2400" dirty="0"/>
              <a:t>Mixer</a:t>
            </a:r>
          </a:p>
          <a:p>
            <a:pPr lvl="1"/>
            <a:r>
              <a:rPr lang="en-US" sz="2000" dirty="0"/>
              <a:t>Behringer X32 rack (22 IN, 14 OUT)</a:t>
            </a:r>
          </a:p>
          <a:p>
            <a:pPr lvl="1"/>
            <a:r>
              <a:rPr lang="en-US" sz="1800" dirty="0"/>
              <a:t>Laptops for control and audio interfaces</a:t>
            </a:r>
          </a:p>
          <a:p>
            <a:pPr lvl="1"/>
            <a:endParaRPr lang="en-US" sz="2000" dirty="0"/>
          </a:p>
          <a:p>
            <a:r>
              <a:rPr lang="en-US" sz="2400" dirty="0"/>
              <a:t>Inputs:</a:t>
            </a:r>
          </a:p>
          <a:p>
            <a:pPr lvl="1"/>
            <a:r>
              <a:rPr lang="en-US" sz="2000" dirty="0"/>
              <a:t>4 wired microphones</a:t>
            </a:r>
          </a:p>
          <a:p>
            <a:pPr lvl="1"/>
            <a:r>
              <a:rPr lang="en-US" sz="2000" dirty="0"/>
              <a:t>4 wireless microphones</a:t>
            </a:r>
          </a:p>
          <a:p>
            <a:pPr lvl="1"/>
            <a:r>
              <a:rPr lang="en-US" sz="2000" dirty="0"/>
              <a:t>2 keyboards</a:t>
            </a:r>
          </a:p>
          <a:p>
            <a:pPr lvl="1"/>
            <a:r>
              <a:rPr lang="en-US" sz="2000" dirty="0"/>
              <a:t>Line-in from the Preach computer</a:t>
            </a:r>
          </a:p>
          <a:p>
            <a:pPr lvl="1"/>
            <a:r>
              <a:rPr lang="en-US" sz="2000" dirty="0"/>
              <a:t>USB input from the console</a:t>
            </a:r>
          </a:p>
          <a:p>
            <a:pPr lvl="1"/>
            <a:r>
              <a:rPr lang="en-US" sz="2000" dirty="0">
                <a:solidFill>
                  <a:schemeClr val="bg1">
                    <a:lumMod val="75000"/>
                  </a:schemeClr>
                </a:solidFill>
              </a:rPr>
              <a:t>1 guitar (with built-in pickup)</a:t>
            </a:r>
          </a:p>
          <a:p>
            <a:pPr lvl="1"/>
            <a:r>
              <a:rPr lang="en-US" sz="2000" dirty="0">
                <a:solidFill>
                  <a:schemeClr val="bg1">
                    <a:lumMod val="75000"/>
                  </a:schemeClr>
                </a:solidFill>
              </a:rPr>
              <a:t>1 violin (needs pickup)</a:t>
            </a:r>
          </a:p>
          <a:p>
            <a:pPr lvl="1"/>
            <a:endParaRPr lang="en-US" sz="2000" dirty="0">
              <a:solidFill>
                <a:schemeClr val="bg1">
                  <a:lumMod val="75000"/>
                </a:schemeClr>
              </a:solidFill>
            </a:endParaRPr>
          </a:p>
          <a:p>
            <a:r>
              <a:rPr lang="en-US" sz="2400" dirty="0"/>
              <a:t>Auxiliaries </a:t>
            </a:r>
          </a:p>
          <a:p>
            <a:pPr lvl="1"/>
            <a:r>
              <a:rPr lang="en-US" sz="2000" dirty="0"/>
              <a:t>Power conditioner, Furman M-8x2 8 outlets</a:t>
            </a:r>
          </a:p>
          <a:p>
            <a:pPr lvl="1"/>
            <a:r>
              <a:rPr lang="en-US" sz="2000" dirty="0"/>
              <a:t>Power extension cord and outlets</a:t>
            </a:r>
          </a:p>
          <a:p>
            <a:pPr lvl="1"/>
            <a:r>
              <a:rPr lang="en-US" sz="2000" dirty="0"/>
              <a:t>Digital Stage box Behringer SD16, 16 Input, 8 Output</a:t>
            </a:r>
          </a:p>
          <a:p>
            <a:pPr lvl="1"/>
            <a:r>
              <a:rPr lang="en-US" sz="2000" dirty="0"/>
              <a:t>Snake cable, 8 sends, 4 returns</a:t>
            </a:r>
          </a:p>
          <a:p>
            <a:pPr lvl="1"/>
            <a:r>
              <a:rPr lang="en-US" sz="2000" dirty="0"/>
              <a:t>DI boxes (for active/powered inputs)</a:t>
            </a:r>
          </a:p>
        </p:txBody>
      </p:sp>
      <p:sp>
        <p:nvSpPr>
          <p:cNvPr id="4" name="Content Placeholder 2">
            <a:extLst>
              <a:ext uri="{FF2B5EF4-FFF2-40B4-BE49-F238E27FC236}">
                <a16:creationId xmlns:a16="http://schemas.microsoft.com/office/drawing/2014/main" id="{189A6048-C8EE-9487-91EC-A245774FDFE5}"/>
              </a:ext>
            </a:extLst>
          </p:cNvPr>
          <p:cNvSpPr txBox="1">
            <a:spLocks/>
          </p:cNvSpPr>
          <p:nvPr/>
        </p:nvSpPr>
        <p:spPr>
          <a:xfrm>
            <a:off x="6684726" y="1152396"/>
            <a:ext cx="5757794" cy="49678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Outputs</a:t>
            </a:r>
          </a:p>
          <a:p>
            <a:pPr lvl="1"/>
            <a:r>
              <a:rPr lang="en-US" sz="2000" dirty="0"/>
              <a:t>Main output</a:t>
            </a:r>
          </a:p>
          <a:p>
            <a:pPr lvl="2"/>
            <a:r>
              <a:rPr lang="en-US" sz="1600" dirty="0"/>
              <a:t>Speaker power amplifier (Behringer NX3000)</a:t>
            </a:r>
          </a:p>
          <a:p>
            <a:pPr lvl="2"/>
            <a:r>
              <a:rPr lang="en-US" sz="1600" dirty="0"/>
              <a:t>Two wall-mounted speakers (Left &amp; Right)</a:t>
            </a:r>
          </a:p>
          <a:p>
            <a:pPr lvl="2"/>
            <a:endParaRPr lang="en-US" sz="2400" dirty="0"/>
          </a:p>
          <a:p>
            <a:pPr lvl="1"/>
            <a:r>
              <a:rPr lang="en-US" sz="2000" dirty="0"/>
              <a:t>Monitors</a:t>
            </a:r>
          </a:p>
          <a:p>
            <a:pPr lvl="2"/>
            <a:r>
              <a:rPr lang="en-US" sz="1600" dirty="0" err="1"/>
              <a:t>Headamp</a:t>
            </a:r>
            <a:r>
              <a:rPr lang="en-US" sz="1600" dirty="0"/>
              <a:t> x 2 (1 in 4 out)	</a:t>
            </a:r>
          </a:p>
          <a:p>
            <a:pPr lvl="2"/>
            <a:r>
              <a:rPr lang="en-US" sz="1600" dirty="0"/>
              <a:t>Battery-powered in-ear monitors x2</a:t>
            </a:r>
            <a:endParaRPr lang="en-US" sz="1600" dirty="0">
              <a:solidFill>
                <a:schemeClr val="bg1">
                  <a:lumMod val="75000"/>
                </a:schemeClr>
              </a:solidFill>
            </a:endParaRPr>
          </a:p>
          <a:p>
            <a:pPr lvl="2"/>
            <a:endParaRPr lang="en-US" sz="2000" dirty="0">
              <a:solidFill>
                <a:schemeClr val="bg1">
                  <a:lumMod val="75000"/>
                </a:schemeClr>
              </a:solidFill>
            </a:endParaRPr>
          </a:p>
          <a:p>
            <a:pPr lvl="1"/>
            <a:r>
              <a:rPr lang="en-US" sz="2000" dirty="0"/>
              <a:t>Other outputs</a:t>
            </a:r>
          </a:p>
          <a:p>
            <a:pPr lvl="2"/>
            <a:r>
              <a:rPr lang="en-US" sz="1600" dirty="0"/>
              <a:t>Digital audio for live streaming</a:t>
            </a:r>
          </a:p>
          <a:p>
            <a:pPr lvl="2"/>
            <a:r>
              <a:rPr lang="en-US" sz="1600" dirty="0"/>
              <a:t>FM </a:t>
            </a:r>
            <a:r>
              <a:rPr lang="en-US" sz="1600" dirty="0" err="1"/>
              <a:t>radiofor</a:t>
            </a:r>
            <a:r>
              <a:rPr lang="en-US" sz="1600" dirty="0"/>
              <a:t> the next-door</a:t>
            </a:r>
          </a:p>
          <a:p>
            <a:pPr lvl="2"/>
            <a:r>
              <a:rPr lang="en-US" sz="1600" dirty="0"/>
              <a:t>Headphone at the console (for monitoring)</a:t>
            </a:r>
          </a:p>
          <a:p>
            <a:pPr marL="457200" lvl="1" indent="0">
              <a:buNone/>
            </a:pPr>
            <a:endParaRPr lang="en-US" dirty="0">
              <a:solidFill>
                <a:schemeClr val="bg1">
                  <a:lumMod val="75000"/>
                </a:schemeClr>
              </a:solidFill>
            </a:endParaRPr>
          </a:p>
          <a:p>
            <a:endParaRPr lang="en-US" dirty="0"/>
          </a:p>
        </p:txBody>
      </p:sp>
    </p:spTree>
    <p:extLst>
      <p:ext uri="{BB962C8B-B14F-4D97-AF65-F5344CB8AC3E}">
        <p14:creationId xmlns:p14="http://schemas.microsoft.com/office/powerpoint/2010/main" val="24478446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7C6AC-DD75-2BDC-A1E7-DB7B11428FF6}"/>
              </a:ext>
            </a:extLst>
          </p:cNvPr>
          <p:cNvSpPr>
            <a:spLocks noGrp="1"/>
          </p:cNvSpPr>
          <p:nvPr>
            <p:ph type="title"/>
          </p:nvPr>
        </p:nvSpPr>
        <p:spPr/>
        <p:txBody>
          <a:bodyPr/>
          <a:lstStyle/>
          <a:p>
            <a:r>
              <a:rPr lang="en-US" b="1" dirty="0">
                <a:latin typeface="Abadi MT Condensed Extra Bold" panose="020B0306030101010103" pitchFamily="34" charset="77"/>
              </a:rPr>
              <a:t>Digital Mixer: Behringer X32 Rack</a:t>
            </a:r>
            <a:br>
              <a:rPr lang="en-US" b="1" dirty="0">
                <a:latin typeface="Abadi MT Condensed Extra Bold" panose="020B0306030101010103" pitchFamily="34" charset="77"/>
              </a:rPr>
            </a:br>
            <a:r>
              <a:rPr lang="en-US" sz="2800" dirty="0"/>
              <a:t>The heart of our PA system</a:t>
            </a:r>
          </a:p>
        </p:txBody>
      </p:sp>
      <p:pic>
        <p:nvPicPr>
          <p:cNvPr id="4" name="Picture 3">
            <a:extLst>
              <a:ext uri="{FF2B5EF4-FFF2-40B4-BE49-F238E27FC236}">
                <a16:creationId xmlns:a16="http://schemas.microsoft.com/office/drawing/2014/main" id="{FDAC08B4-F755-5953-B1F1-C3AC80E79D1A}"/>
              </a:ext>
            </a:extLst>
          </p:cNvPr>
          <p:cNvPicPr>
            <a:picLocks noChangeAspect="1"/>
          </p:cNvPicPr>
          <p:nvPr/>
        </p:nvPicPr>
        <p:blipFill>
          <a:blip r:embed="rId2"/>
          <a:stretch>
            <a:fillRect/>
          </a:stretch>
        </p:blipFill>
        <p:spPr>
          <a:xfrm>
            <a:off x="962686" y="1690688"/>
            <a:ext cx="10266627" cy="3068660"/>
          </a:xfrm>
          <a:prstGeom prst="rect">
            <a:avLst/>
          </a:prstGeom>
        </p:spPr>
      </p:pic>
    </p:spTree>
    <p:extLst>
      <p:ext uri="{BB962C8B-B14F-4D97-AF65-F5344CB8AC3E}">
        <p14:creationId xmlns:p14="http://schemas.microsoft.com/office/powerpoint/2010/main" val="1836326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F954B-E589-D01E-996B-603F55BDBA30}"/>
              </a:ext>
            </a:extLst>
          </p:cNvPr>
          <p:cNvSpPr>
            <a:spLocks noGrp="1"/>
          </p:cNvSpPr>
          <p:nvPr>
            <p:ph type="title"/>
          </p:nvPr>
        </p:nvSpPr>
        <p:spPr/>
        <p:txBody>
          <a:bodyPr>
            <a:normAutofit fontScale="90000"/>
          </a:bodyPr>
          <a:lstStyle/>
          <a:p>
            <a:r>
              <a:rPr lang="en-US" b="1" dirty="0">
                <a:latin typeface="Abadi MT Condensed Extra Bold" panose="020B0306030101010103" pitchFamily="34" charset="77"/>
              </a:rPr>
              <a:t>X32 Rack Built-in Audio Interface (i.e., the “card”)</a:t>
            </a:r>
            <a:br>
              <a:rPr lang="en-US" b="1" dirty="0">
                <a:latin typeface="Abadi MT Condensed Extra Bold" panose="020B0306030101010103" pitchFamily="34" charset="77"/>
              </a:rPr>
            </a:br>
            <a:r>
              <a:rPr lang="en-US" sz="3200" dirty="0"/>
              <a:t>we use it for streaming and multimedia playback</a:t>
            </a:r>
            <a:endParaRPr lang="en-US" sz="3000" dirty="0"/>
          </a:p>
        </p:txBody>
      </p:sp>
      <p:pic>
        <p:nvPicPr>
          <p:cNvPr id="4" name="Picture 3">
            <a:extLst>
              <a:ext uri="{FF2B5EF4-FFF2-40B4-BE49-F238E27FC236}">
                <a16:creationId xmlns:a16="http://schemas.microsoft.com/office/drawing/2014/main" id="{81F2D180-8840-25FC-739C-54D7AB366346}"/>
              </a:ext>
            </a:extLst>
          </p:cNvPr>
          <p:cNvPicPr>
            <a:picLocks noChangeAspect="1"/>
          </p:cNvPicPr>
          <p:nvPr/>
        </p:nvPicPr>
        <p:blipFill>
          <a:blip r:embed="rId2"/>
          <a:stretch>
            <a:fillRect/>
          </a:stretch>
        </p:blipFill>
        <p:spPr>
          <a:xfrm>
            <a:off x="889508" y="1815705"/>
            <a:ext cx="10412984" cy="3904869"/>
          </a:xfrm>
          <a:prstGeom prst="rect">
            <a:avLst/>
          </a:prstGeom>
        </p:spPr>
      </p:pic>
      <p:sp>
        <p:nvSpPr>
          <p:cNvPr id="5" name="Rounded Rectangle 4">
            <a:extLst>
              <a:ext uri="{FF2B5EF4-FFF2-40B4-BE49-F238E27FC236}">
                <a16:creationId xmlns:a16="http://schemas.microsoft.com/office/drawing/2014/main" id="{C4120ACE-E706-4D0C-BDE2-9DDEF2132440}"/>
              </a:ext>
            </a:extLst>
          </p:cNvPr>
          <p:cNvSpPr/>
          <p:nvPr/>
        </p:nvSpPr>
        <p:spPr>
          <a:xfrm>
            <a:off x="1889760" y="3952735"/>
            <a:ext cx="4023360" cy="1085088"/>
          </a:xfrm>
          <a:prstGeom prst="roundRect">
            <a:avLst/>
          </a:prstGeom>
          <a:noFill/>
          <a:ln w="762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470389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6FA67-3E85-228D-DF48-1C5C874AC390}"/>
              </a:ext>
            </a:extLst>
          </p:cNvPr>
          <p:cNvSpPr>
            <a:spLocks noGrp="1"/>
          </p:cNvSpPr>
          <p:nvPr>
            <p:ph type="title"/>
          </p:nvPr>
        </p:nvSpPr>
        <p:spPr/>
        <p:txBody>
          <a:bodyPr/>
          <a:lstStyle/>
          <a:p>
            <a:r>
              <a:rPr lang="en-US" dirty="0"/>
              <a:t>Digital Stage Boxes </a:t>
            </a:r>
          </a:p>
        </p:txBody>
      </p:sp>
      <p:sp>
        <p:nvSpPr>
          <p:cNvPr id="3" name="Content Placeholder 2">
            <a:extLst>
              <a:ext uri="{FF2B5EF4-FFF2-40B4-BE49-F238E27FC236}">
                <a16:creationId xmlns:a16="http://schemas.microsoft.com/office/drawing/2014/main" id="{F3D8757E-12A1-2F97-0F1D-5948539B0644}"/>
              </a:ext>
            </a:extLst>
          </p:cNvPr>
          <p:cNvSpPr>
            <a:spLocks noGrp="1"/>
          </p:cNvSpPr>
          <p:nvPr>
            <p:ph idx="1"/>
          </p:nvPr>
        </p:nvSpPr>
        <p:spPr/>
        <p:txBody>
          <a:bodyPr/>
          <a:lstStyle/>
          <a:p>
            <a:r>
              <a:rPr lang="en-US" b="0" i="0" dirty="0">
                <a:solidFill>
                  <a:srgbClr val="1C1C1C"/>
                </a:solidFill>
                <a:effectLst/>
                <a:latin typeface="Open Sans" panose="020B0606030504020204" pitchFamily="34" charset="0"/>
              </a:rPr>
              <a:t>Behringer SD16</a:t>
            </a:r>
          </a:p>
          <a:p>
            <a:endParaRPr lang="en-US" dirty="0"/>
          </a:p>
        </p:txBody>
      </p:sp>
      <p:pic>
        <p:nvPicPr>
          <p:cNvPr id="5" name="Picture 4">
            <a:extLst>
              <a:ext uri="{FF2B5EF4-FFF2-40B4-BE49-F238E27FC236}">
                <a16:creationId xmlns:a16="http://schemas.microsoft.com/office/drawing/2014/main" id="{E80ABA62-B345-E3B8-E3C7-A673C06EB9A7}"/>
              </a:ext>
            </a:extLst>
          </p:cNvPr>
          <p:cNvPicPr>
            <a:picLocks noChangeAspect="1"/>
          </p:cNvPicPr>
          <p:nvPr/>
        </p:nvPicPr>
        <p:blipFill rotWithShape="1">
          <a:blip r:embed="rId2"/>
          <a:srcRect l="35666" t="16360" b="10736"/>
          <a:stretch/>
        </p:blipFill>
        <p:spPr>
          <a:xfrm>
            <a:off x="1353671" y="2348752"/>
            <a:ext cx="5270697" cy="3021106"/>
          </a:xfrm>
          <a:prstGeom prst="rect">
            <a:avLst/>
          </a:prstGeom>
        </p:spPr>
      </p:pic>
      <p:sp>
        <p:nvSpPr>
          <p:cNvPr id="7" name="TextBox 6">
            <a:extLst>
              <a:ext uri="{FF2B5EF4-FFF2-40B4-BE49-F238E27FC236}">
                <a16:creationId xmlns:a16="http://schemas.microsoft.com/office/drawing/2014/main" id="{C6F1F73A-C872-F8D3-E60A-4BB11B33E478}"/>
              </a:ext>
            </a:extLst>
          </p:cNvPr>
          <p:cNvSpPr txBox="1"/>
          <p:nvPr/>
        </p:nvSpPr>
        <p:spPr>
          <a:xfrm>
            <a:off x="6804212" y="1825625"/>
            <a:ext cx="6096000" cy="369332"/>
          </a:xfrm>
          <a:prstGeom prst="rect">
            <a:avLst/>
          </a:prstGeom>
          <a:noFill/>
        </p:spPr>
        <p:txBody>
          <a:bodyPr wrap="square">
            <a:spAutoFit/>
          </a:bodyPr>
          <a:lstStyle/>
          <a:p>
            <a:pPr algn="l"/>
            <a:r>
              <a:rPr lang="en-US" b="0" i="0" dirty="0">
                <a:solidFill>
                  <a:srgbClr val="1C1C1C"/>
                </a:solidFill>
                <a:effectLst/>
                <a:latin typeface="Open Sans" panose="020B0606030504020204" pitchFamily="34" charset="0"/>
              </a:rPr>
              <a:t>pro snake CAT6E Cable</a:t>
            </a:r>
          </a:p>
        </p:txBody>
      </p:sp>
      <p:pic>
        <p:nvPicPr>
          <p:cNvPr id="9" name="Picture 8">
            <a:extLst>
              <a:ext uri="{FF2B5EF4-FFF2-40B4-BE49-F238E27FC236}">
                <a16:creationId xmlns:a16="http://schemas.microsoft.com/office/drawing/2014/main" id="{02BAE24A-E16F-9151-6ABD-2E1B6C548F41}"/>
              </a:ext>
            </a:extLst>
          </p:cNvPr>
          <p:cNvPicPr>
            <a:picLocks noChangeAspect="1"/>
          </p:cNvPicPr>
          <p:nvPr/>
        </p:nvPicPr>
        <p:blipFill>
          <a:blip r:embed="rId3"/>
          <a:stretch>
            <a:fillRect/>
          </a:stretch>
        </p:blipFill>
        <p:spPr>
          <a:xfrm>
            <a:off x="7503293" y="2348752"/>
            <a:ext cx="3482953" cy="2478255"/>
          </a:xfrm>
          <a:prstGeom prst="rect">
            <a:avLst/>
          </a:prstGeom>
        </p:spPr>
      </p:pic>
    </p:spTree>
    <p:extLst>
      <p:ext uri="{BB962C8B-B14F-4D97-AF65-F5344CB8AC3E}">
        <p14:creationId xmlns:p14="http://schemas.microsoft.com/office/powerpoint/2010/main" val="299989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6E38B-527C-19EF-9ECA-CA44756D59E5}"/>
              </a:ext>
            </a:extLst>
          </p:cNvPr>
          <p:cNvSpPr>
            <a:spLocks noGrp="1"/>
          </p:cNvSpPr>
          <p:nvPr>
            <p:ph type="title"/>
          </p:nvPr>
        </p:nvSpPr>
        <p:spPr/>
        <p:txBody>
          <a:bodyPr>
            <a:normAutofit/>
          </a:bodyPr>
          <a:lstStyle/>
          <a:p>
            <a:r>
              <a:rPr lang="en-US" b="1" dirty="0">
                <a:latin typeface="Abadi MT Condensed Extra Bold" panose="020B0306030101010103" pitchFamily="34" charset="77"/>
              </a:rPr>
              <a:t>Power Amplifier: Behringer NX3000</a:t>
            </a:r>
            <a:br>
              <a:rPr lang="en-US" b="1" dirty="0">
                <a:latin typeface="Abadi MT Condensed Extra Bold" panose="020B0306030101010103" pitchFamily="34" charset="77"/>
              </a:rPr>
            </a:br>
            <a:r>
              <a:rPr lang="en-US" sz="3100" dirty="0"/>
              <a:t>Please keep the settings unchanged (tuned once, and for all)</a:t>
            </a:r>
            <a:endParaRPr lang="en-US" dirty="0"/>
          </a:p>
        </p:txBody>
      </p:sp>
      <p:pic>
        <p:nvPicPr>
          <p:cNvPr id="1026" name="Picture 2" descr="Behringer NX3000 Power Amplifier + Free Shipping">
            <a:extLst>
              <a:ext uri="{FF2B5EF4-FFF2-40B4-BE49-F238E27FC236}">
                <a16:creationId xmlns:a16="http://schemas.microsoft.com/office/drawing/2014/main" id="{E0DD6671-2F37-970D-468B-6B71C907D4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233690"/>
            <a:ext cx="10044113" cy="2170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7845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6E38B-527C-19EF-9ECA-CA44756D59E5}"/>
              </a:ext>
            </a:extLst>
          </p:cNvPr>
          <p:cNvSpPr>
            <a:spLocks noGrp="1"/>
          </p:cNvSpPr>
          <p:nvPr>
            <p:ph type="title"/>
          </p:nvPr>
        </p:nvSpPr>
        <p:spPr/>
        <p:txBody>
          <a:bodyPr>
            <a:normAutofit/>
          </a:bodyPr>
          <a:lstStyle/>
          <a:p>
            <a:r>
              <a:rPr lang="en-US" b="1" dirty="0">
                <a:latin typeface="Abadi MT Condensed Extra Bold" panose="020B0306030101010103" pitchFamily="34" charset="77"/>
              </a:rPr>
              <a:t>Power Conditioner: Furman M-8x2</a:t>
            </a:r>
            <a:br>
              <a:rPr lang="en-US" b="1" dirty="0">
                <a:latin typeface="Abadi MT Condensed Extra Bold" panose="020B0306030101010103" pitchFamily="34" charset="77"/>
              </a:rPr>
            </a:br>
            <a:r>
              <a:rPr lang="en-US" sz="3100" dirty="0"/>
              <a:t>For cleaner power supply</a:t>
            </a:r>
            <a:endParaRPr lang="en-US" dirty="0"/>
          </a:p>
        </p:txBody>
      </p:sp>
      <p:pic>
        <p:nvPicPr>
          <p:cNvPr id="3" name="Picture 2">
            <a:extLst>
              <a:ext uri="{FF2B5EF4-FFF2-40B4-BE49-F238E27FC236}">
                <a16:creationId xmlns:a16="http://schemas.microsoft.com/office/drawing/2014/main" id="{D540ACAD-9BC6-309B-5C0C-B27B62EE7E47}"/>
              </a:ext>
            </a:extLst>
          </p:cNvPr>
          <p:cNvPicPr>
            <a:picLocks noChangeAspect="1"/>
          </p:cNvPicPr>
          <p:nvPr/>
        </p:nvPicPr>
        <p:blipFill>
          <a:blip r:embed="rId2"/>
          <a:stretch>
            <a:fillRect/>
          </a:stretch>
        </p:blipFill>
        <p:spPr>
          <a:xfrm>
            <a:off x="838199" y="1964687"/>
            <a:ext cx="10384693" cy="2507105"/>
          </a:xfrm>
          <a:prstGeom prst="rect">
            <a:avLst/>
          </a:prstGeom>
        </p:spPr>
      </p:pic>
    </p:spTree>
    <p:extLst>
      <p:ext uri="{BB962C8B-B14F-4D97-AF65-F5344CB8AC3E}">
        <p14:creationId xmlns:p14="http://schemas.microsoft.com/office/powerpoint/2010/main" val="3619571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DAFBB-F63D-F61F-3D7E-309739BE8061}"/>
              </a:ext>
            </a:extLst>
          </p:cNvPr>
          <p:cNvSpPr>
            <a:spLocks noGrp="1"/>
          </p:cNvSpPr>
          <p:nvPr>
            <p:ph type="title"/>
          </p:nvPr>
        </p:nvSpPr>
        <p:spPr/>
        <p:txBody>
          <a:bodyPr/>
          <a:lstStyle/>
          <a:p>
            <a:r>
              <a:rPr lang="en-US" b="1" dirty="0">
                <a:latin typeface="Abadi MT Condensed Extra Bold" panose="020B0306030101010103" pitchFamily="34" charset="77"/>
              </a:rPr>
              <a:t>DI Box: EWI FDB-101</a:t>
            </a:r>
            <a:br>
              <a:rPr lang="en-US" dirty="0"/>
            </a:br>
            <a:r>
              <a:rPr lang="en-US" sz="2000" dirty="0"/>
              <a:t>Passive </a:t>
            </a:r>
            <a:r>
              <a:rPr lang="en-US" sz="2000" dirty="0" err="1"/>
              <a:t>DirectBox</a:t>
            </a:r>
            <a:r>
              <a:rPr lang="en-US" sz="2000" dirty="0"/>
              <a:t> for active/powered inputs  (ex: pre-Amp guitar)</a:t>
            </a:r>
          </a:p>
        </p:txBody>
      </p:sp>
      <p:pic>
        <p:nvPicPr>
          <p:cNvPr id="1026" name="Picture 2" descr="FDB-101 | One Channel Passive Direct Input Box">
            <a:extLst>
              <a:ext uri="{FF2B5EF4-FFF2-40B4-BE49-F238E27FC236}">
                <a16:creationId xmlns:a16="http://schemas.microsoft.com/office/drawing/2014/main" id="{2A1DDA38-38A9-0CB6-BB6D-F6C50C550E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0814" y="1690688"/>
            <a:ext cx="5254046" cy="4921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9687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3387D-C85B-EBA2-2134-8DA87AF63F05}"/>
              </a:ext>
            </a:extLst>
          </p:cNvPr>
          <p:cNvSpPr>
            <a:spLocks noGrp="1"/>
          </p:cNvSpPr>
          <p:nvPr>
            <p:ph type="title"/>
          </p:nvPr>
        </p:nvSpPr>
        <p:spPr/>
        <p:txBody>
          <a:bodyPr/>
          <a:lstStyle/>
          <a:p>
            <a:r>
              <a:rPr lang="en-US" b="1" dirty="0">
                <a:latin typeface="Abadi MT Condensed Extra Bold" panose="020B0306030101010103" pitchFamily="34" charset="77"/>
              </a:rPr>
              <a:t>FM Transmitter</a:t>
            </a:r>
            <a:br>
              <a:rPr lang="en-US" dirty="0"/>
            </a:br>
            <a:r>
              <a:rPr lang="en-US" sz="2000" dirty="0"/>
              <a:t>Sending audio to the next door  (Frequency 87.5)</a:t>
            </a:r>
            <a:endParaRPr lang="en-US" sz="2700" dirty="0"/>
          </a:p>
        </p:txBody>
      </p:sp>
      <p:pic>
        <p:nvPicPr>
          <p:cNvPr id="2050" name="Picture 2" descr="Retekess TR508 Low Power FM Transmitter – Frank Gear">
            <a:extLst>
              <a:ext uri="{FF2B5EF4-FFF2-40B4-BE49-F238E27FC236}">
                <a16:creationId xmlns:a16="http://schemas.microsoft.com/office/drawing/2014/main" id="{4375B6E4-BC94-8AB4-91B5-B2BFFAB7B8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195" y="1841325"/>
            <a:ext cx="5837912" cy="4186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13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23925-0FFE-ACBE-8B90-522F775748C5}"/>
              </a:ext>
            </a:extLst>
          </p:cNvPr>
          <p:cNvSpPr>
            <a:spLocks noGrp="1"/>
          </p:cNvSpPr>
          <p:nvPr>
            <p:ph type="title"/>
          </p:nvPr>
        </p:nvSpPr>
        <p:spPr/>
        <p:txBody>
          <a:bodyPr/>
          <a:lstStyle/>
          <a:p>
            <a:r>
              <a:rPr lang="en-US" b="1" dirty="0">
                <a:latin typeface="Abadi MT Condensed Extra Bold" panose="020B0306030101010103" pitchFamily="34" charset="77"/>
              </a:rPr>
              <a:t>Headphone Amplifier</a:t>
            </a:r>
            <a:br>
              <a:rPr lang="en-US" dirty="0"/>
            </a:br>
            <a:r>
              <a:rPr lang="en-US" sz="2000" dirty="0"/>
              <a:t>Our wired in-ear monitors (1 input, 4 outputs, </a:t>
            </a:r>
            <a:r>
              <a:rPr lang="en-US" sz="2000"/>
              <a:t>Piano side)</a:t>
            </a:r>
            <a:endParaRPr lang="en-US" dirty="0"/>
          </a:p>
        </p:txBody>
      </p:sp>
      <p:pic>
        <p:nvPicPr>
          <p:cNvPr id="1026" name="Picture 2">
            <a:extLst>
              <a:ext uri="{FF2B5EF4-FFF2-40B4-BE49-F238E27FC236}">
                <a16:creationId xmlns:a16="http://schemas.microsoft.com/office/drawing/2014/main" id="{06AEE425-65C4-1405-CAB3-DB29CCA2860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981500"/>
            <a:ext cx="5738899" cy="40707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18872B6-04F1-D525-0506-925A7E133460}"/>
              </a:ext>
            </a:extLst>
          </p:cNvPr>
          <p:cNvSpPr txBox="1"/>
          <p:nvPr/>
        </p:nvSpPr>
        <p:spPr>
          <a:xfrm>
            <a:off x="7132319" y="1690688"/>
            <a:ext cx="4221481" cy="923330"/>
          </a:xfrm>
          <a:prstGeom prst="rect">
            <a:avLst/>
          </a:prstGeom>
          <a:noFill/>
        </p:spPr>
        <p:txBody>
          <a:bodyPr wrap="square" rtlCol="0">
            <a:spAutoFit/>
          </a:bodyPr>
          <a:lstStyle/>
          <a:p>
            <a:r>
              <a:rPr lang="en-US" dirty="0"/>
              <a:t>Can work with the passive in-ear monitor below so that to allow musicians to adjust volume by themselves</a:t>
            </a:r>
          </a:p>
        </p:txBody>
      </p:sp>
      <p:pic>
        <p:nvPicPr>
          <p:cNvPr id="5" name="Picture 4">
            <a:extLst>
              <a:ext uri="{FF2B5EF4-FFF2-40B4-BE49-F238E27FC236}">
                <a16:creationId xmlns:a16="http://schemas.microsoft.com/office/drawing/2014/main" id="{0E66148B-8E4A-26D2-99FC-B33B29C72093}"/>
              </a:ext>
            </a:extLst>
          </p:cNvPr>
          <p:cNvPicPr>
            <a:picLocks noChangeAspect="1"/>
          </p:cNvPicPr>
          <p:nvPr/>
        </p:nvPicPr>
        <p:blipFill>
          <a:blip r:embed="rId3"/>
          <a:stretch>
            <a:fillRect/>
          </a:stretch>
        </p:blipFill>
        <p:spPr>
          <a:xfrm>
            <a:off x="8003108" y="3036083"/>
            <a:ext cx="2736933" cy="2415799"/>
          </a:xfrm>
          <a:prstGeom prst="rect">
            <a:avLst/>
          </a:prstGeom>
        </p:spPr>
      </p:pic>
    </p:spTree>
    <p:extLst>
      <p:ext uri="{BB962C8B-B14F-4D97-AF65-F5344CB8AC3E}">
        <p14:creationId xmlns:p14="http://schemas.microsoft.com/office/powerpoint/2010/main" val="2152003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E4989-B321-364F-90BF-85F7DAA318C1}"/>
              </a:ext>
            </a:extLst>
          </p:cNvPr>
          <p:cNvSpPr>
            <a:spLocks noGrp="1"/>
          </p:cNvSpPr>
          <p:nvPr>
            <p:ph type="title"/>
          </p:nvPr>
        </p:nvSpPr>
        <p:spPr>
          <a:xfrm>
            <a:off x="838200" y="1781"/>
            <a:ext cx="10515600" cy="1325563"/>
          </a:xfrm>
        </p:spPr>
        <p:txBody>
          <a:bodyPr/>
          <a:lstStyle/>
          <a:p>
            <a:r>
              <a:rPr lang="en-US" b="1" dirty="0">
                <a:latin typeface="Abadi MT Condensed Extra Bold" panose="020B0306030101010103" pitchFamily="34" charset="77"/>
              </a:rPr>
              <a:t>Public Address (PA) System</a:t>
            </a:r>
          </a:p>
        </p:txBody>
      </p:sp>
      <p:pic>
        <p:nvPicPr>
          <p:cNvPr id="5122" name="Picture 2" descr="Public Address System Components - Everything You Need to Know - Virtuoso  Central">
            <a:extLst>
              <a:ext uri="{FF2B5EF4-FFF2-40B4-BE49-F238E27FC236}">
                <a16:creationId xmlns:a16="http://schemas.microsoft.com/office/drawing/2014/main" id="{704245E0-B603-DC3B-5626-EC124BD478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88" t="3569" r="923" b="2722"/>
          <a:stretch/>
        </p:blipFill>
        <p:spPr bwMode="auto">
          <a:xfrm>
            <a:off x="838200" y="1146326"/>
            <a:ext cx="10061751" cy="5459373"/>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7B6AEB87-8E4E-D864-B68A-419BA6E53099}"/>
              </a:ext>
            </a:extLst>
          </p:cNvPr>
          <p:cNvSpPr/>
          <p:nvPr/>
        </p:nvSpPr>
        <p:spPr>
          <a:xfrm>
            <a:off x="764088" y="1052187"/>
            <a:ext cx="3281819" cy="2668043"/>
          </a:xfrm>
          <a:prstGeom prst="roundRect">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9ECE1F5E-B12A-7A90-5086-DE0BFE1E625E}"/>
              </a:ext>
            </a:extLst>
          </p:cNvPr>
          <p:cNvSpPr/>
          <p:nvPr/>
        </p:nvSpPr>
        <p:spPr>
          <a:xfrm>
            <a:off x="764088" y="3919061"/>
            <a:ext cx="3281819" cy="2668043"/>
          </a:xfrm>
          <a:prstGeom prst="roundRect">
            <a:avLst/>
          </a:prstGeom>
          <a:solidFill>
            <a:schemeClr val="accent2">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a:extLst>
              <a:ext uri="{FF2B5EF4-FFF2-40B4-BE49-F238E27FC236}">
                <a16:creationId xmlns:a16="http://schemas.microsoft.com/office/drawing/2014/main" id="{2082B59E-F1B2-3A60-A57A-22F69E05B52B}"/>
              </a:ext>
            </a:extLst>
          </p:cNvPr>
          <p:cNvSpPr/>
          <p:nvPr/>
        </p:nvSpPr>
        <p:spPr>
          <a:xfrm>
            <a:off x="4120019" y="1052186"/>
            <a:ext cx="7128354" cy="5647652"/>
          </a:xfrm>
          <a:prstGeom prst="roundRect">
            <a:avLst/>
          </a:prstGeom>
          <a:solidFill>
            <a:schemeClr val="accent6">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8150B87-CA93-760D-B1B9-254694ECFC8A}"/>
              </a:ext>
            </a:extLst>
          </p:cNvPr>
          <p:cNvSpPr txBox="1"/>
          <p:nvPr/>
        </p:nvSpPr>
        <p:spPr>
          <a:xfrm>
            <a:off x="5136802" y="1052186"/>
            <a:ext cx="1464545" cy="461665"/>
          </a:xfrm>
          <a:prstGeom prst="rect">
            <a:avLst/>
          </a:prstGeom>
          <a:noFill/>
        </p:spPr>
        <p:txBody>
          <a:bodyPr wrap="square" rtlCol="0">
            <a:spAutoFit/>
          </a:bodyPr>
          <a:lstStyle/>
          <a:p>
            <a:r>
              <a:rPr lang="en-US" sz="2400" b="1" dirty="0">
                <a:solidFill>
                  <a:schemeClr val="accent6"/>
                </a:solidFill>
              </a:rPr>
              <a:t>Outputs</a:t>
            </a:r>
          </a:p>
        </p:txBody>
      </p:sp>
      <p:sp>
        <p:nvSpPr>
          <p:cNvPr id="7" name="TextBox 6">
            <a:extLst>
              <a:ext uri="{FF2B5EF4-FFF2-40B4-BE49-F238E27FC236}">
                <a16:creationId xmlns:a16="http://schemas.microsoft.com/office/drawing/2014/main" id="{8F19BF70-D663-3348-B095-6649824D6984}"/>
              </a:ext>
            </a:extLst>
          </p:cNvPr>
          <p:cNvSpPr txBox="1"/>
          <p:nvPr/>
        </p:nvSpPr>
        <p:spPr>
          <a:xfrm>
            <a:off x="1292049" y="2386208"/>
            <a:ext cx="1464545" cy="461665"/>
          </a:xfrm>
          <a:prstGeom prst="rect">
            <a:avLst/>
          </a:prstGeom>
          <a:noFill/>
        </p:spPr>
        <p:txBody>
          <a:bodyPr wrap="square" rtlCol="0">
            <a:spAutoFit/>
          </a:bodyPr>
          <a:lstStyle/>
          <a:p>
            <a:pPr algn="ctr"/>
            <a:r>
              <a:rPr lang="en-US" sz="2400" b="1" dirty="0">
                <a:solidFill>
                  <a:schemeClr val="accent1"/>
                </a:solidFill>
              </a:rPr>
              <a:t>Inputs</a:t>
            </a:r>
          </a:p>
        </p:txBody>
      </p:sp>
      <p:sp>
        <p:nvSpPr>
          <p:cNvPr id="8" name="TextBox 7">
            <a:extLst>
              <a:ext uri="{FF2B5EF4-FFF2-40B4-BE49-F238E27FC236}">
                <a16:creationId xmlns:a16="http://schemas.microsoft.com/office/drawing/2014/main" id="{324684F8-E655-5273-59A6-E7936B2EB7A1}"/>
              </a:ext>
            </a:extLst>
          </p:cNvPr>
          <p:cNvSpPr txBox="1"/>
          <p:nvPr/>
        </p:nvSpPr>
        <p:spPr>
          <a:xfrm>
            <a:off x="2048329" y="3876012"/>
            <a:ext cx="1464545" cy="461665"/>
          </a:xfrm>
          <a:prstGeom prst="rect">
            <a:avLst/>
          </a:prstGeom>
          <a:noFill/>
        </p:spPr>
        <p:txBody>
          <a:bodyPr wrap="square" rtlCol="0">
            <a:spAutoFit/>
          </a:bodyPr>
          <a:lstStyle/>
          <a:p>
            <a:pPr algn="ctr"/>
            <a:r>
              <a:rPr lang="en-US" sz="2400" b="1" dirty="0">
                <a:solidFill>
                  <a:schemeClr val="accent2"/>
                </a:solidFill>
              </a:rPr>
              <a:t>Mixer</a:t>
            </a:r>
          </a:p>
        </p:txBody>
      </p:sp>
      <p:cxnSp>
        <p:nvCxnSpPr>
          <p:cNvPr id="10" name="Straight Connector 9">
            <a:extLst>
              <a:ext uri="{FF2B5EF4-FFF2-40B4-BE49-F238E27FC236}">
                <a16:creationId xmlns:a16="http://schemas.microsoft.com/office/drawing/2014/main" id="{E19E5E0C-644E-AA54-BD71-9272E7CF6991}"/>
              </a:ext>
            </a:extLst>
          </p:cNvPr>
          <p:cNvCxnSpPr>
            <a:cxnSpLocks/>
          </p:cNvCxnSpPr>
          <p:nvPr/>
        </p:nvCxnSpPr>
        <p:spPr>
          <a:xfrm>
            <a:off x="4369869" y="4235115"/>
            <a:ext cx="6530082" cy="0"/>
          </a:xfrm>
          <a:prstGeom prst="line">
            <a:avLst/>
          </a:prstGeom>
          <a:ln w="38100">
            <a:solidFill>
              <a:schemeClr val="accent6">
                <a:alpha val="4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64349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3EA57-8655-F927-591B-F54667175B90}"/>
              </a:ext>
            </a:extLst>
          </p:cNvPr>
          <p:cNvSpPr>
            <a:spLocks noGrp="1"/>
          </p:cNvSpPr>
          <p:nvPr>
            <p:ph type="title"/>
          </p:nvPr>
        </p:nvSpPr>
        <p:spPr/>
        <p:txBody>
          <a:bodyPr>
            <a:normAutofit fontScale="90000"/>
          </a:bodyPr>
          <a:lstStyle/>
          <a:p>
            <a:r>
              <a:rPr lang="en-US" b="0" i="0" dirty="0">
                <a:solidFill>
                  <a:srgbClr val="111111"/>
                </a:solidFill>
                <a:effectLst/>
                <a:latin typeface="verdana" panose="020B0604030504040204" pitchFamily="34" charset="0"/>
              </a:rPr>
              <a:t>Behringer HA-400 Ultra Compact 4-Channel Stereo Headphone Amplifier</a:t>
            </a:r>
            <a:endParaRPr lang="en-US" dirty="0"/>
          </a:p>
        </p:txBody>
      </p:sp>
      <p:pic>
        <p:nvPicPr>
          <p:cNvPr id="1026" name="Picture 2">
            <a:extLst>
              <a:ext uri="{FF2B5EF4-FFF2-40B4-BE49-F238E27FC236}">
                <a16:creationId xmlns:a16="http://schemas.microsoft.com/office/drawing/2014/main" id="{34DA2E18-BEAE-434A-9517-749317834D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427" y="2311727"/>
            <a:ext cx="5290876" cy="33791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9B0A530-864A-65F2-5618-4CCCC364101C}"/>
              </a:ext>
            </a:extLst>
          </p:cNvPr>
          <p:cNvSpPr txBox="1"/>
          <p:nvPr/>
        </p:nvSpPr>
        <p:spPr>
          <a:xfrm>
            <a:off x="7132319" y="1690688"/>
            <a:ext cx="4221481" cy="923330"/>
          </a:xfrm>
          <a:prstGeom prst="rect">
            <a:avLst/>
          </a:prstGeom>
          <a:noFill/>
        </p:spPr>
        <p:txBody>
          <a:bodyPr wrap="square" rtlCol="0">
            <a:spAutoFit/>
          </a:bodyPr>
          <a:lstStyle/>
          <a:p>
            <a:r>
              <a:rPr lang="en-US" dirty="0"/>
              <a:t>Can work with the passive in-ear monitor below so that to allow musicians to adjust volume by themselves</a:t>
            </a:r>
          </a:p>
        </p:txBody>
      </p:sp>
      <p:pic>
        <p:nvPicPr>
          <p:cNvPr id="5" name="Picture 4">
            <a:extLst>
              <a:ext uri="{FF2B5EF4-FFF2-40B4-BE49-F238E27FC236}">
                <a16:creationId xmlns:a16="http://schemas.microsoft.com/office/drawing/2014/main" id="{BCFED7E3-86A8-40A3-AC73-9949A63685DA}"/>
              </a:ext>
            </a:extLst>
          </p:cNvPr>
          <p:cNvPicPr>
            <a:picLocks noChangeAspect="1"/>
          </p:cNvPicPr>
          <p:nvPr/>
        </p:nvPicPr>
        <p:blipFill>
          <a:blip r:embed="rId3"/>
          <a:stretch>
            <a:fillRect/>
          </a:stretch>
        </p:blipFill>
        <p:spPr>
          <a:xfrm>
            <a:off x="8003108" y="3036083"/>
            <a:ext cx="2736933" cy="2415799"/>
          </a:xfrm>
          <a:prstGeom prst="rect">
            <a:avLst/>
          </a:prstGeom>
        </p:spPr>
      </p:pic>
      <p:sp>
        <p:nvSpPr>
          <p:cNvPr id="7" name="TextBox 6">
            <a:extLst>
              <a:ext uri="{FF2B5EF4-FFF2-40B4-BE49-F238E27FC236}">
                <a16:creationId xmlns:a16="http://schemas.microsoft.com/office/drawing/2014/main" id="{98B12A88-1FC1-9587-7ED6-6D4D8057E22C}"/>
              </a:ext>
            </a:extLst>
          </p:cNvPr>
          <p:cNvSpPr txBox="1"/>
          <p:nvPr/>
        </p:nvSpPr>
        <p:spPr>
          <a:xfrm>
            <a:off x="904427" y="1631875"/>
            <a:ext cx="6096000" cy="369332"/>
          </a:xfrm>
          <a:prstGeom prst="rect">
            <a:avLst/>
          </a:prstGeom>
          <a:noFill/>
        </p:spPr>
        <p:txBody>
          <a:bodyPr wrap="square">
            <a:spAutoFit/>
          </a:bodyPr>
          <a:lstStyle/>
          <a:p>
            <a:r>
              <a:rPr lang="en-US" sz="1800" dirty="0"/>
              <a:t>For wired in-ear monitors  (Singer side)</a:t>
            </a:r>
            <a:endParaRPr lang="en-US" dirty="0"/>
          </a:p>
        </p:txBody>
      </p:sp>
    </p:spTree>
    <p:extLst>
      <p:ext uri="{BB962C8B-B14F-4D97-AF65-F5344CB8AC3E}">
        <p14:creationId xmlns:p14="http://schemas.microsoft.com/office/powerpoint/2010/main" val="20290141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23925-0FFE-ACBE-8B90-522F775748C5}"/>
              </a:ext>
            </a:extLst>
          </p:cNvPr>
          <p:cNvSpPr>
            <a:spLocks noGrp="1"/>
          </p:cNvSpPr>
          <p:nvPr>
            <p:ph type="title"/>
          </p:nvPr>
        </p:nvSpPr>
        <p:spPr/>
        <p:txBody>
          <a:bodyPr/>
          <a:lstStyle/>
          <a:p>
            <a:r>
              <a:rPr lang="en-US" b="1" dirty="0">
                <a:latin typeface="Abadi MT Condensed Extra Bold" panose="020B0306030101010103" pitchFamily="34" charset="77"/>
              </a:rPr>
              <a:t>Active In-ear Monitors</a:t>
            </a:r>
            <a:br>
              <a:rPr lang="en-US" dirty="0"/>
            </a:br>
            <a:r>
              <a:rPr lang="en-US" sz="2000" dirty="0"/>
              <a:t>Possible to customize a mix out for each channel</a:t>
            </a:r>
            <a:endParaRPr lang="en-US" dirty="0"/>
          </a:p>
        </p:txBody>
      </p:sp>
      <p:pic>
        <p:nvPicPr>
          <p:cNvPr id="7" name="Picture 6">
            <a:extLst>
              <a:ext uri="{FF2B5EF4-FFF2-40B4-BE49-F238E27FC236}">
                <a16:creationId xmlns:a16="http://schemas.microsoft.com/office/drawing/2014/main" id="{A5BEEE47-F113-05F8-C5FD-B5AE2622BCE9}"/>
              </a:ext>
            </a:extLst>
          </p:cNvPr>
          <p:cNvPicPr>
            <a:picLocks noChangeAspect="1"/>
          </p:cNvPicPr>
          <p:nvPr/>
        </p:nvPicPr>
        <p:blipFill>
          <a:blip r:embed="rId2"/>
          <a:stretch>
            <a:fillRect/>
          </a:stretch>
        </p:blipFill>
        <p:spPr>
          <a:xfrm>
            <a:off x="1165513" y="1657831"/>
            <a:ext cx="4471555" cy="4968394"/>
          </a:xfrm>
          <a:prstGeom prst="rect">
            <a:avLst/>
          </a:prstGeom>
        </p:spPr>
      </p:pic>
      <p:sp>
        <p:nvSpPr>
          <p:cNvPr id="9" name="TextBox 8">
            <a:extLst>
              <a:ext uri="{FF2B5EF4-FFF2-40B4-BE49-F238E27FC236}">
                <a16:creationId xmlns:a16="http://schemas.microsoft.com/office/drawing/2014/main" id="{D72C5CB8-9905-AD6E-6DB0-103BEBB51490}"/>
              </a:ext>
            </a:extLst>
          </p:cNvPr>
          <p:cNvSpPr txBox="1"/>
          <p:nvPr/>
        </p:nvSpPr>
        <p:spPr>
          <a:xfrm>
            <a:off x="560764" y="5661878"/>
            <a:ext cx="3130087" cy="830997"/>
          </a:xfrm>
          <a:prstGeom prst="rect">
            <a:avLst/>
          </a:prstGeom>
          <a:noFill/>
        </p:spPr>
        <p:txBody>
          <a:bodyPr wrap="square">
            <a:spAutoFit/>
          </a:bodyPr>
          <a:lstStyle/>
          <a:p>
            <a:r>
              <a:rPr lang="en-US" sz="1600" b="0" i="0" u="none" strike="noStrike" dirty="0">
                <a:solidFill>
                  <a:srgbClr val="111111"/>
                </a:solidFill>
                <a:effectLst/>
                <a:latin typeface="verdana" panose="020B0604030504040204" pitchFamily="34" charset="0"/>
              </a:rPr>
              <a:t>Behringer P2 Ultra-Compact Personal In-Ear Monitor Amplifier (Battery-powered)</a:t>
            </a:r>
            <a:endParaRPr lang="en-US" sz="1600" dirty="0"/>
          </a:p>
        </p:txBody>
      </p:sp>
      <p:pic>
        <p:nvPicPr>
          <p:cNvPr id="11" name="Picture 10">
            <a:extLst>
              <a:ext uri="{FF2B5EF4-FFF2-40B4-BE49-F238E27FC236}">
                <a16:creationId xmlns:a16="http://schemas.microsoft.com/office/drawing/2014/main" id="{AACB8796-7FA5-4C7E-A414-8F4E9D6B34C9}"/>
              </a:ext>
            </a:extLst>
          </p:cNvPr>
          <p:cNvPicPr>
            <a:picLocks noChangeAspect="1"/>
          </p:cNvPicPr>
          <p:nvPr/>
        </p:nvPicPr>
        <p:blipFill>
          <a:blip r:embed="rId3"/>
          <a:stretch>
            <a:fillRect/>
          </a:stretch>
        </p:blipFill>
        <p:spPr>
          <a:xfrm>
            <a:off x="7525790" y="1479030"/>
            <a:ext cx="2834248" cy="3063875"/>
          </a:xfrm>
          <a:prstGeom prst="rect">
            <a:avLst/>
          </a:prstGeom>
        </p:spPr>
      </p:pic>
      <p:sp>
        <p:nvSpPr>
          <p:cNvPr id="13" name="TextBox 12">
            <a:extLst>
              <a:ext uri="{FF2B5EF4-FFF2-40B4-BE49-F238E27FC236}">
                <a16:creationId xmlns:a16="http://schemas.microsoft.com/office/drawing/2014/main" id="{94DC9002-1E3E-EFDD-4532-D9BA4FF6D1EA}"/>
              </a:ext>
            </a:extLst>
          </p:cNvPr>
          <p:cNvSpPr txBox="1"/>
          <p:nvPr/>
        </p:nvSpPr>
        <p:spPr>
          <a:xfrm>
            <a:off x="7326283" y="4568754"/>
            <a:ext cx="3500697" cy="830997"/>
          </a:xfrm>
          <a:prstGeom prst="rect">
            <a:avLst/>
          </a:prstGeom>
          <a:noFill/>
        </p:spPr>
        <p:txBody>
          <a:bodyPr wrap="square">
            <a:spAutoFit/>
          </a:bodyPr>
          <a:lstStyle/>
          <a:p>
            <a:r>
              <a:rPr lang="en-US" sz="1600" b="0" i="0" u="none" strike="noStrike" dirty="0">
                <a:solidFill>
                  <a:srgbClr val="111111"/>
                </a:solidFill>
                <a:effectLst/>
                <a:latin typeface="verdana" panose="020B0604030504040204" pitchFamily="34" charset="0"/>
              </a:rPr>
              <a:t>YINYOO KZ ZSN PRO in-Ear Headphones HiFi Noise-isolating in Ear Monitor</a:t>
            </a:r>
            <a:endParaRPr lang="en-US" sz="1600" dirty="0"/>
          </a:p>
        </p:txBody>
      </p:sp>
    </p:spTree>
    <p:extLst>
      <p:ext uri="{BB962C8B-B14F-4D97-AF65-F5344CB8AC3E}">
        <p14:creationId xmlns:p14="http://schemas.microsoft.com/office/powerpoint/2010/main" val="26940649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CA3FD-DBD3-9F6D-A8D9-BF8533E85A20}"/>
              </a:ext>
            </a:extLst>
          </p:cNvPr>
          <p:cNvSpPr>
            <a:spLocks noGrp="1"/>
          </p:cNvSpPr>
          <p:nvPr>
            <p:ph type="title"/>
          </p:nvPr>
        </p:nvSpPr>
        <p:spPr/>
        <p:txBody>
          <a:bodyPr/>
          <a:lstStyle/>
          <a:p>
            <a:r>
              <a:rPr lang="en-US" b="1" dirty="0">
                <a:latin typeface="Abadi MT Condensed Extra Bold" panose="020B0306030101010103" pitchFamily="34" charset="77"/>
              </a:rPr>
              <a:t>Our Microphones</a:t>
            </a:r>
          </a:p>
        </p:txBody>
      </p:sp>
      <p:pic>
        <p:nvPicPr>
          <p:cNvPr id="4" name="Picture 3">
            <a:extLst>
              <a:ext uri="{FF2B5EF4-FFF2-40B4-BE49-F238E27FC236}">
                <a16:creationId xmlns:a16="http://schemas.microsoft.com/office/drawing/2014/main" id="{AAF9BD1D-628F-E6A7-E43E-639BE043E6A3}"/>
              </a:ext>
            </a:extLst>
          </p:cNvPr>
          <p:cNvPicPr>
            <a:picLocks noChangeAspect="1"/>
          </p:cNvPicPr>
          <p:nvPr/>
        </p:nvPicPr>
        <p:blipFill>
          <a:blip r:embed="rId2"/>
          <a:stretch>
            <a:fillRect/>
          </a:stretch>
        </p:blipFill>
        <p:spPr>
          <a:xfrm>
            <a:off x="2102543" y="1867304"/>
            <a:ext cx="1433927" cy="4625571"/>
          </a:xfrm>
          <a:prstGeom prst="rect">
            <a:avLst/>
          </a:prstGeom>
        </p:spPr>
      </p:pic>
      <p:pic>
        <p:nvPicPr>
          <p:cNvPr id="6" name="Picture 5">
            <a:extLst>
              <a:ext uri="{FF2B5EF4-FFF2-40B4-BE49-F238E27FC236}">
                <a16:creationId xmlns:a16="http://schemas.microsoft.com/office/drawing/2014/main" id="{1E5E5196-C1E4-D32B-CF26-5508E23C3E18}"/>
              </a:ext>
            </a:extLst>
          </p:cNvPr>
          <p:cNvPicPr>
            <a:picLocks noChangeAspect="1"/>
          </p:cNvPicPr>
          <p:nvPr/>
        </p:nvPicPr>
        <p:blipFill>
          <a:blip r:embed="rId3"/>
          <a:stretch>
            <a:fillRect/>
          </a:stretch>
        </p:blipFill>
        <p:spPr>
          <a:xfrm>
            <a:off x="5933209" y="1867303"/>
            <a:ext cx="5420591" cy="4625571"/>
          </a:xfrm>
          <a:prstGeom prst="rect">
            <a:avLst/>
          </a:prstGeom>
        </p:spPr>
      </p:pic>
      <p:pic>
        <p:nvPicPr>
          <p:cNvPr id="8" name="Picture 7">
            <a:extLst>
              <a:ext uri="{FF2B5EF4-FFF2-40B4-BE49-F238E27FC236}">
                <a16:creationId xmlns:a16="http://schemas.microsoft.com/office/drawing/2014/main" id="{E46BD29E-6490-6AD9-07DB-09B9A14AC429}"/>
              </a:ext>
            </a:extLst>
          </p:cNvPr>
          <p:cNvPicPr>
            <a:picLocks noChangeAspect="1"/>
          </p:cNvPicPr>
          <p:nvPr/>
        </p:nvPicPr>
        <p:blipFill>
          <a:blip r:embed="rId4"/>
          <a:stretch>
            <a:fillRect/>
          </a:stretch>
        </p:blipFill>
        <p:spPr>
          <a:xfrm>
            <a:off x="10222213" y="1064375"/>
            <a:ext cx="1445340" cy="3474374"/>
          </a:xfrm>
          <a:prstGeom prst="rect">
            <a:avLst/>
          </a:prstGeom>
        </p:spPr>
      </p:pic>
      <p:pic>
        <p:nvPicPr>
          <p:cNvPr id="9" name="Picture 8">
            <a:extLst>
              <a:ext uri="{FF2B5EF4-FFF2-40B4-BE49-F238E27FC236}">
                <a16:creationId xmlns:a16="http://schemas.microsoft.com/office/drawing/2014/main" id="{14A4040A-4263-7E8F-B118-C55237F80671}"/>
              </a:ext>
            </a:extLst>
          </p:cNvPr>
          <p:cNvPicPr>
            <a:picLocks noChangeAspect="1"/>
          </p:cNvPicPr>
          <p:nvPr/>
        </p:nvPicPr>
        <p:blipFill>
          <a:blip r:embed="rId5"/>
          <a:stretch>
            <a:fillRect/>
          </a:stretch>
        </p:blipFill>
        <p:spPr>
          <a:xfrm>
            <a:off x="6110646" y="825500"/>
            <a:ext cx="1193800" cy="2603500"/>
          </a:xfrm>
          <a:prstGeom prst="rect">
            <a:avLst/>
          </a:prstGeom>
        </p:spPr>
      </p:pic>
      <p:sp>
        <p:nvSpPr>
          <p:cNvPr id="10" name="TextBox 9">
            <a:extLst>
              <a:ext uri="{FF2B5EF4-FFF2-40B4-BE49-F238E27FC236}">
                <a16:creationId xmlns:a16="http://schemas.microsoft.com/office/drawing/2014/main" id="{F9C1B830-B249-398E-D159-17DD542B5AA8}"/>
              </a:ext>
            </a:extLst>
          </p:cNvPr>
          <p:cNvSpPr txBox="1"/>
          <p:nvPr/>
        </p:nvSpPr>
        <p:spPr>
          <a:xfrm>
            <a:off x="1097280" y="5685905"/>
            <a:ext cx="1722226" cy="369332"/>
          </a:xfrm>
          <a:prstGeom prst="rect">
            <a:avLst/>
          </a:prstGeom>
          <a:noFill/>
        </p:spPr>
        <p:txBody>
          <a:bodyPr wrap="square" rtlCol="0">
            <a:spAutoFit/>
          </a:bodyPr>
          <a:lstStyle/>
          <a:p>
            <a:r>
              <a:rPr lang="en-US" dirty="0"/>
              <a:t>Shure SM58</a:t>
            </a:r>
          </a:p>
        </p:txBody>
      </p:sp>
      <p:sp>
        <p:nvSpPr>
          <p:cNvPr id="11" name="TextBox 10">
            <a:extLst>
              <a:ext uri="{FF2B5EF4-FFF2-40B4-BE49-F238E27FC236}">
                <a16:creationId xmlns:a16="http://schemas.microsoft.com/office/drawing/2014/main" id="{B0F1C64C-7B5A-8719-4B48-DFFFB06A57D1}"/>
              </a:ext>
            </a:extLst>
          </p:cNvPr>
          <p:cNvSpPr txBox="1"/>
          <p:nvPr/>
        </p:nvSpPr>
        <p:spPr>
          <a:xfrm>
            <a:off x="7782342" y="2616896"/>
            <a:ext cx="2053148" cy="369332"/>
          </a:xfrm>
          <a:prstGeom prst="rect">
            <a:avLst/>
          </a:prstGeom>
          <a:noFill/>
        </p:spPr>
        <p:txBody>
          <a:bodyPr wrap="square" rtlCol="0">
            <a:spAutoFit/>
          </a:bodyPr>
          <a:lstStyle/>
          <a:p>
            <a:r>
              <a:rPr lang="en-US" dirty="0"/>
              <a:t>GTD Audio G-787</a:t>
            </a:r>
          </a:p>
        </p:txBody>
      </p:sp>
    </p:spTree>
    <p:extLst>
      <p:ext uri="{BB962C8B-B14F-4D97-AF65-F5344CB8AC3E}">
        <p14:creationId xmlns:p14="http://schemas.microsoft.com/office/powerpoint/2010/main" val="30419725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674EF-6BB3-3FB6-21D8-17B85ADE67E1}"/>
              </a:ext>
            </a:extLst>
          </p:cNvPr>
          <p:cNvSpPr>
            <a:spLocks noGrp="1"/>
          </p:cNvSpPr>
          <p:nvPr>
            <p:ph type="title"/>
          </p:nvPr>
        </p:nvSpPr>
        <p:spPr/>
        <p:txBody>
          <a:bodyPr/>
          <a:lstStyle/>
          <a:p>
            <a:r>
              <a:rPr lang="en-US" b="1" dirty="0">
                <a:latin typeface="Abadi MT Condensed Extra Bold" panose="020B0306030101010103" pitchFamily="34" charset="77"/>
              </a:rPr>
              <a:t>X32 Rack Hook-up</a:t>
            </a:r>
          </a:p>
        </p:txBody>
      </p:sp>
      <p:pic>
        <p:nvPicPr>
          <p:cNvPr id="3" name="Picture 2">
            <a:extLst>
              <a:ext uri="{FF2B5EF4-FFF2-40B4-BE49-F238E27FC236}">
                <a16:creationId xmlns:a16="http://schemas.microsoft.com/office/drawing/2014/main" id="{3E921241-510D-6837-51DB-A89AA161D540}"/>
              </a:ext>
            </a:extLst>
          </p:cNvPr>
          <p:cNvPicPr>
            <a:picLocks noChangeAspect="1"/>
          </p:cNvPicPr>
          <p:nvPr/>
        </p:nvPicPr>
        <p:blipFill>
          <a:blip r:embed="rId3"/>
          <a:stretch>
            <a:fillRect/>
          </a:stretch>
        </p:blipFill>
        <p:spPr>
          <a:xfrm>
            <a:off x="737993" y="1602765"/>
            <a:ext cx="5456128" cy="2046048"/>
          </a:xfrm>
          <a:prstGeom prst="rect">
            <a:avLst/>
          </a:prstGeom>
        </p:spPr>
      </p:pic>
      <p:sp>
        <p:nvSpPr>
          <p:cNvPr id="5" name="Content Placeholder 2">
            <a:extLst>
              <a:ext uri="{FF2B5EF4-FFF2-40B4-BE49-F238E27FC236}">
                <a16:creationId xmlns:a16="http://schemas.microsoft.com/office/drawing/2014/main" id="{A81A5420-CC95-4008-B55B-C854F566F6DC}"/>
              </a:ext>
            </a:extLst>
          </p:cNvPr>
          <p:cNvSpPr>
            <a:spLocks noGrp="1"/>
          </p:cNvSpPr>
          <p:nvPr>
            <p:ph idx="1"/>
          </p:nvPr>
        </p:nvSpPr>
        <p:spPr>
          <a:xfrm>
            <a:off x="838200" y="3768466"/>
            <a:ext cx="8694105" cy="2724410"/>
          </a:xfrm>
        </p:spPr>
        <p:txBody>
          <a:bodyPr>
            <a:normAutofit/>
          </a:bodyPr>
          <a:lstStyle/>
          <a:p>
            <a:r>
              <a:rPr lang="en-US" sz="1400" dirty="0"/>
              <a:t>IN 1-2 Computer audio in</a:t>
            </a:r>
          </a:p>
          <a:p>
            <a:r>
              <a:rPr lang="en-US" sz="1400" dirty="0"/>
              <a:t>IN 3-4 HDMI audio in </a:t>
            </a:r>
          </a:p>
          <a:p>
            <a:r>
              <a:rPr lang="en-US" sz="1400" dirty="0"/>
              <a:t>IN 5-8 not in use </a:t>
            </a:r>
          </a:p>
          <a:p>
            <a:r>
              <a:rPr lang="en-US" sz="1400" dirty="0"/>
              <a:t>IN 9–12 &lt;&lt; wireless microphone receiver</a:t>
            </a:r>
          </a:p>
          <a:p>
            <a:r>
              <a:rPr lang="en-US" sz="1400" dirty="0"/>
              <a:t>IN 13-16 not in use </a:t>
            </a:r>
          </a:p>
          <a:p>
            <a:r>
              <a:rPr lang="en-US" sz="1400" dirty="0"/>
              <a:t>Aux IN 1-6 not in use</a:t>
            </a:r>
          </a:p>
        </p:txBody>
      </p:sp>
      <p:sp>
        <p:nvSpPr>
          <p:cNvPr id="7" name="TextBox 6">
            <a:extLst>
              <a:ext uri="{FF2B5EF4-FFF2-40B4-BE49-F238E27FC236}">
                <a16:creationId xmlns:a16="http://schemas.microsoft.com/office/drawing/2014/main" id="{E2381F3D-16F5-F16F-E995-7145009AF38E}"/>
              </a:ext>
            </a:extLst>
          </p:cNvPr>
          <p:cNvSpPr txBox="1"/>
          <p:nvPr/>
        </p:nvSpPr>
        <p:spPr>
          <a:xfrm>
            <a:off x="6413327" y="1560025"/>
            <a:ext cx="5242140" cy="2246769"/>
          </a:xfrm>
          <a:prstGeom prst="rect">
            <a:avLst/>
          </a:prstGeom>
          <a:noFill/>
        </p:spPr>
        <p:txBody>
          <a:bodyPr wrap="square">
            <a:spAutoFit/>
          </a:bodyPr>
          <a:lstStyle/>
          <a:p>
            <a:pPr marL="285750" indent="-285750">
              <a:buFont typeface="Arial" panose="020B0604020202020204" pitchFamily="34" charset="0"/>
              <a:buChar char="•"/>
            </a:pPr>
            <a:r>
              <a:rPr lang="en-US" sz="1400" dirty="0"/>
              <a:t>OUT 1-2 not in use</a:t>
            </a:r>
          </a:p>
          <a:p>
            <a:pPr marL="285750" indent="-285750">
              <a:buFont typeface="Arial" panose="020B0604020202020204" pitchFamily="34" charset="0"/>
              <a:buChar char="•"/>
            </a:pPr>
            <a:r>
              <a:rPr lang="en-US" sz="1400" dirty="0"/>
              <a:t>OUT 3-4 &gt;&gt; FM transmitter &gt;&gt; the next-door FM receiver and speakers</a:t>
            </a:r>
          </a:p>
          <a:p>
            <a:pPr marL="285750" indent="-285750">
              <a:buFont typeface="Arial" panose="020B0604020202020204" pitchFamily="34" charset="0"/>
              <a:buChar char="•"/>
            </a:pPr>
            <a:r>
              <a:rPr lang="en-US" sz="1400" dirty="0"/>
              <a:t>OUT 5-6 &gt;&gt; Sound Blaster K3+ audio interface &gt;&gt; computer for OBS streaming</a:t>
            </a:r>
          </a:p>
          <a:p>
            <a:pPr marL="285750" indent="-285750">
              <a:buFont typeface="Arial" panose="020B0604020202020204" pitchFamily="34" charset="0"/>
              <a:buChar char="•"/>
            </a:pPr>
            <a:r>
              <a:rPr lang="en-US" sz="1400" dirty="0"/>
              <a:t>OUT 7-8 &gt;&gt; power amp (NX300) Channel A-B &gt;&gt; two wall-mounted speakers</a:t>
            </a:r>
          </a:p>
          <a:p>
            <a:pPr marL="285750" indent="-285750">
              <a:buFont typeface="Arial" panose="020B0604020202020204" pitchFamily="34" charset="0"/>
              <a:buChar char="•"/>
            </a:pPr>
            <a:r>
              <a:rPr lang="en-US" sz="1400" dirty="0"/>
              <a:t>Aux OUT 1-6  not in use</a:t>
            </a:r>
          </a:p>
          <a:p>
            <a:pPr marL="285750" indent="-285750">
              <a:buFont typeface="Arial" panose="020B0604020202020204" pitchFamily="34" charset="0"/>
              <a:buChar char="•"/>
            </a:pPr>
            <a:r>
              <a:rPr lang="en-US" sz="1400" dirty="0"/>
              <a:t>Aux OUT 5-6</a:t>
            </a:r>
          </a:p>
          <a:p>
            <a:pPr marL="285750" indent="-285750">
              <a:buFont typeface="Arial" panose="020B0604020202020204" pitchFamily="34" charset="0"/>
              <a:buChar char="•"/>
            </a:pPr>
            <a:endParaRPr lang="en-US" sz="1400" dirty="0"/>
          </a:p>
        </p:txBody>
      </p:sp>
      <p:sp>
        <p:nvSpPr>
          <p:cNvPr id="8" name="TextBox 7">
            <a:extLst>
              <a:ext uri="{FF2B5EF4-FFF2-40B4-BE49-F238E27FC236}">
                <a16:creationId xmlns:a16="http://schemas.microsoft.com/office/drawing/2014/main" id="{7695A3E3-D9A5-0E40-0B40-73A81208A13A}"/>
              </a:ext>
            </a:extLst>
          </p:cNvPr>
          <p:cNvSpPr txBox="1"/>
          <p:nvPr/>
        </p:nvSpPr>
        <p:spPr>
          <a:xfrm>
            <a:off x="6413327" y="3992162"/>
            <a:ext cx="5242140" cy="1169551"/>
          </a:xfrm>
          <a:prstGeom prst="rect">
            <a:avLst/>
          </a:prstGeom>
          <a:noFill/>
        </p:spPr>
        <p:txBody>
          <a:bodyPr wrap="square">
            <a:spAutoFit/>
          </a:bodyPr>
          <a:lstStyle/>
          <a:p>
            <a:pPr marL="285750" indent="-285750">
              <a:buFont typeface="Arial" panose="020B0604020202020204" pitchFamily="34" charset="0"/>
              <a:buChar char="•"/>
            </a:pPr>
            <a:r>
              <a:rPr lang="en-US" sz="1400" dirty="0"/>
              <a:t>USB 2.0 port &lt;&gt; the computer for live streaming and playback but we don’t use it (</a:t>
            </a:r>
            <a:r>
              <a:rPr lang="en-US" sz="1400" dirty="0">
                <a:hlinkClick r:id="rId4" action="ppaction://hlinksldjump"/>
              </a:rPr>
              <a:t>see slide 50</a:t>
            </a:r>
            <a:r>
              <a:rPr lang="en-US" sz="1400" dirty="0"/>
              <a:t>)</a:t>
            </a:r>
          </a:p>
          <a:p>
            <a:pPr marL="285750" indent="-285750">
              <a:buFont typeface="Arial" panose="020B0604020202020204" pitchFamily="34" charset="0"/>
              <a:buChar char="•"/>
            </a:pPr>
            <a:r>
              <a:rPr lang="en-US" sz="1400" dirty="0"/>
              <a:t>Ethernet port &lt;&gt; (can add Router here) &lt;&gt; the computer for mixer control console</a:t>
            </a:r>
          </a:p>
          <a:p>
            <a:pPr marL="285750" indent="-285750">
              <a:buFont typeface="Arial" panose="020B0604020202020204" pitchFamily="34" charset="0"/>
              <a:buChar char="•"/>
            </a:pPr>
            <a:endParaRPr lang="en-US" sz="1400" dirty="0"/>
          </a:p>
        </p:txBody>
      </p:sp>
      <p:sp>
        <p:nvSpPr>
          <p:cNvPr id="9" name="TextBox 8">
            <a:extLst>
              <a:ext uri="{FF2B5EF4-FFF2-40B4-BE49-F238E27FC236}">
                <a16:creationId xmlns:a16="http://schemas.microsoft.com/office/drawing/2014/main" id="{8FBA53DE-83AC-F434-8CDF-C13FA654BCFF}"/>
              </a:ext>
            </a:extLst>
          </p:cNvPr>
          <p:cNvSpPr txBox="1"/>
          <p:nvPr/>
        </p:nvSpPr>
        <p:spPr>
          <a:xfrm>
            <a:off x="6413327" y="5257562"/>
            <a:ext cx="5731260" cy="1815882"/>
          </a:xfrm>
          <a:prstGeom prst="rect">
            <a:avLst/>
          </a:prstGeom>
          <a:noFill/>
        </p:spPr>
        <p:txBody>
          <a:bodyPr wrap="square">
            <a:spAutoFit/>
          </a:bodyPr>
          <a:lstStyle/>
          <a:p>
            <a:pPr marL="285750" indent="-285750">
              <a:buFont typeface="Arial" panose="020B0604020202020204" pitchFamily="34" charset="0"/>
              <a:buChar char="•"/>
            </a:pPr>
            <a:r>
              <a:rPr lang="en-US" sz="1400" dirty="0"/>
              <a:t>“FW 400” port – not in use</a:t>
            </a:r>
          </a:p>
          <a:p>
            <a:pPr marL="285750" indent="-285750">
              <a:buFont typeface="Arial" panose="020B0604020202020204" pitchFamily="34" charset="0"/>
              <a:buChar char="•"/>
            </a:pPr>
            <a:r>
              <a:rPr lang="en-US" sz="1400" dirty="0"/>
              <a:t>MIDI in/out– not in use</a:t>
            </a:r>
          </a:p>
          <a:p>
            <a:pPr marL="285750" indent="-285750">
              <a:buFont typeface="Arial" panose="020B0604020202020204" pitchFamily="34" charset="0"/>
              <a:buChar char="•"/>
            </a:pPr>
            <a:r>
              <a:rPr lang="en-US" sz="1400" dirty="0" err="1"/>
              <a:t>UltraNet</a:t>
            </a:r>
            <a:r>
              <a:rPr lang="en-US" sz="1400" dirty="0"/>
              <a:t>– not in use</a:t>
            </a:r>
          </a:p>
          <a:p>
            <a:pPr marL="285750" indent="-285750">
              <a:buFont typeface="Arial" panose="020B0604020202020204" pitchFamily="34" charset="0"/>
              <a:buChar char="•"/>
            </a:pPr>
            <a:r>
              <a:rPr lang="en-US" sz="1400" dirty="0">
                <a:solidFill>
                  <a:srgbClr val="FF0000"/>
                </a:solidFill>
              </a:rPr>
              <a:t>AES50 A – use CAT6E Cable connect to Behringer SD16 (next page) </a:t>
            </a:r>
          </a:p>
          <a:p>
            <a:pPr marL="285750" indent="-285750">
              <a:buFont typeface="Arial" panose="020B0604020202020204" pitchFamily="34" charset="0"/>
              <a:buChar char="•"/>
            </a:pPr>
            <a:r>
              <a:rPr lang="en-US" sz="1400" dirty="0"/>
              <a:t>AES50 B– not in use</a:t>
            </a:r>
          </a:p>
          <a:p>
            <a:pPr marL="285750" indent="-285750">
              <a:buFont typeface="Arial" panose="020B0604020202020204" pitchFamily="34" charset="0"/>
              <a:buChar char="•"/>
            </a:pPr>
            <a:r>
              <a:rPr lang="en-US" sz="1400" dirty="0"/>
              <a:t>Talkback/monitor - not in use</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p:txBody>
      </p:sp>
      <p:sp>
        <p:nvSpPr>
          <p:cNvPr id="11" name="TextBox 10">
            <a:extLst>
              <a:ext uri="{FF2B5EF4-FFF2-40B4-BE49-F238E27FC236}">
                <a16:creationId xmlns:a16="http://schemas.microsoft.com/office/drawing/2014/main" id="{A173BC25-F691-A1DF-4EC9-19F8DDE85C4D}"/>
              </a:ext>
            </a:extLst>
          </p:cNvPr>
          <p:cNvSpPr txBox="1"/>
          <p:nvPr/>
        </p:nvSpPr>
        <p:spPr>
          <a:xfrm>
            <a:off x="6413327" y="4782688"/>
            <a:ext cx="6100174" cy="307777"/>
          </a:xfrm>
          <a:prstGeom prst="rect">
            <a:avLst/>
          </a:prstGeom>
          <a:noFill/>
        </p:spPr>
        <p:txBody>
          <a:bodyPr wrap="square">
            <a:spAutoFit/>
          </a:bodyPr>
          <a:lstStyle/>
          <a:p>
            <a:pPr marL="285750" indent="-285750">
              <a:buFont typeface="Arial" panose="020B0604020202020204" pitchFamily="34" charset="0"/>
              <a:buChar char="•"/>
            </a:pPr>
            <a:r>
              <a:rPr lang="en-US" sz="1400" dirty="0"/>
              <a:t>AC input &lt;&lt; power conditioner </a:t>
            </a:r>
          </a:p>
        </p:txBody>
      </p:sp>
    </p:spTree>
    <p:extLst>
      <p:ext uri="{BB962C8B-B14F-4D97-AF65-F5344CB8AC3E}">
        <p14:creationId xmlns:p14="http://schemas.microsoft.com/office/powerpoint/2010/main" val="16953569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A44E4-153A-72D7-27F5-FD983FBF0C2A}"/>
              </a:ext>
            </a:extLst>
          </p:cNvPr>
          <p:cNvSpPr>
            <a:spLocks noGrp="1"/>
          </p:cNvSpPr>
          <p:nvPr>
            <p:ph type="title"/>
          </p:nvPr>
        </p:nvSpPr>
        <p:spPr/>
        <p:txBody>
          <a:bodyPr/>
          <a:lstStyle/>
          <a:p>
            <a:r>
              <a:rPr lang="en-US" b="0" i="0" dirty="0">
                <a:solidFill>
                  <a:srgbClr val="1C1C1C"/>
                </a:solidFill>
                <a:effectLst/>
                <a:latin typeface="Open Sans" panose="020B0606030504020204" pitchFamily="34" charset="0"/>
              </a:rPr>
              <a:t>Behringer SD16 Hook-up</a:t>
            </a:r>
            <a:endParaRPr lang="en-US" dirty="0"/>
          </a:p>
        </p:txBody>
      </p:sp>
      <p:sp>
        <p:nvSpPr>
          <p:cNvPr id="4" name="Content Placeholder 2">
            <a:extLst>
              <a:ext uri="{FF2B5EF4-FFF2-40B4-BE49-F238E27FC236}">
                <a16:creationId xmlns:a16="http://schemas.microsoft.com/office/drawing/2014/main" id="{9B5B8266-748B-2C90-5079-FCCC191A2415}"/>
              </a:ext>
            </a:extLst>
          </p:cNvPr>
          <p:cNvSpPr>
            <a:spLocks noGrp="1"/>
          </p:cNvSpPr>
          <p:nvPr>
            <p:ph idx="1"/>
          </p:nvPr>
        </p:nvSpPr>
        <p:spPr>
          <a:xfrm>
            <a:off x="838200" y="3550809"/>
            <a:ext cx="8694105" cy="2942067"/>
          </a:xfrm>
        </p:spPr>
        <p:txBody>
          <a:bodyPr>
            <a:normAutofit fontScale="92500" lnSpcReduction="10000"/>
          </a:bodyPr>
          <a:lstStyle/>
          <a:p>
            <a:r>
              <a:rPr lang="en-US" sz="1400" dirty="0"/>
              <a:t>INPUT</a:t>
            </a:r>
          </a:p>
          <a:p>
            <a:pPr lvl="1"/>
            <a:r>
              <a:rPr lang="en-US" sz="1200" dirty="0"/>
              <a:t>A 01-02 not in use </a:t>
            </a:r>
          </a:p>
          <a:p>
            <a:pPr lvl="1"/>
            <a:r>
              <a:rPr lang="en-US" sz="1200" dirty="0"/>
              <a:t>A 03-04 &lt;&lt; wired microphone (Vocal Mic k1 k2)</a:t>
            </a:r>
          </a:p>
          <a:p>
            <a:pPr lvl="1"/>
            <a:r>
              <a:rPr lang="en-US" sz="1200" dirty="0"/>
              <a:t>A 05-06 &lt;&lt; Keyboard (</a:t>
            </a:r>
            <a:r>
              <a:rPr lang="en-US" sz="1200" dirty="0" err="1"/>
              <a:t>Keybd</a:t>
            </a:r>
            <a:r>
              <a:rPr lang="en-US" sz="1200" dirty="0"/>
              <a:t> k1 k2)</a:t>
            </a:r>
          </a:p>
          <a:p>
            <a:pPr lvl="1"/>
            <a:r>
              <a:rPr lang="en-US" sz="1200" dirty="0"/>
              <a:t>A 07-08 not in use</a:t>
            </a:r>
          </a:p>
          <a:p>
            <a:pPr lvl="1"/>
            <a:r>
              <a:rPr lang="en-US" sz="1200" dirty="0"/>
              <a:t>A 09 &lt;&lt; snake A &lt;&lt;  Guitar on the Right of the stage</a:t>
            </a:r>
          </a:p>
          <a:p>
            <a:pPr lvl="1"/>
            <a:r>
              <a:rPr lang="en-US" sz="1200" dirty="0"/>
              <a:t>A 10-16 &lt;&lt; snake B-J  not in use</a:t>
            </a:r>
          </a:p>
          <a:p>
            <a:r>
              <a:rPr lang="en-US" sz="1400" dirty="0"/>
              <a:t>OUTPUT</a:t>
            </a:r>
          </a:p>
          <a:p>
            <a:pPr lvl="1"/>
            <a:r>
              <a:rPr lang="en-US" sz="1200" dirty="0"/>
              <a:t>OUT 1 &lt;&lt; X32 output 9 (Bus 3) &gt;&gt; Pianist 1 Monitor</a:t>
            </a:r>
          </a:p>
          <a:p>
            <a:pPr lvl="1"/>
            <a:r>
              <a:rPr lang="en-US" sz="1200" dirty="0"/>
              <a:t>OUT 2 &lt;&lt; X32 output 10 (Bus 4) &gt;&gt; Pianist 2 Monitor (battery powered Active In-ear Monitor)</a:t>
            </a:r>
          </a:p>
          <a:p>
            <a:pPr lvl="1"/>
            <a:r>
              <a:rPr lang="en-US" sz="1200" dirty="0"/>
              <a:t>OUT 3-4 not in use</a:t>
            </a:r>
          </a:p>
          <a:p>
            <a:pPr lvl="1"/>
            <a:r>
              <a:rPr lang="en-US" sz="1200" dirty="0"/>
              <a:t>OUT 5 &lt;&lt; X32 output 13 (Bus 1) &gt;&gt; snake 1 &gt;&gt; Singer 1 monitor</a:t>
            </a:r>
          </a:p>
          <a:p>
            <a:pPr lvl="1"/>
            <a:r>
              <a:rPr lang="en-US" sz="1200" dirty="0"/>
              <a:t>OUT 6 &lt;&lt; X32 output 14 (Bus 2) &gt;&gt; snake 2 &gt;&gt; Singer 2 monitor (battery powered Active In-ear Monitor)</a:t>
            </a:r>
          </a:p>
          <a:p>
            <a:pPr lvl="1"/>
            <a:r>
              <a:rPr lang="en-US" sz="1200" dirty="0"/>
              <a:t>OUT 7-8 &gt;&gt; snake 3-4  not in use</a:t>
            </a:r>
          </a:p>
          <a:p>
            <a:pPr lvl="1"/>
            <a:endParaRPr lang="en-US" sz="1000" dirty="0"/>
          </a:p>
        </p:txBody>
      </p:sp>
      <p:pic>
        <p:nvPicPr>
          <p:cNvPr id="6" name="Picture 5">
            <a:extLst>
              <a:ext uri="{FF2B5EF4-FFF2-40B4-BE49-F238E27FC236}">
                <a16:creationId xmlns:a16="http://schemas.microsoft.com/office/drawing/2014/main" id="{4A8F073B-127F-9E7B-AE96-C969AE8364DF}"/>
              </a:ext>
            </a:extLst>
          </p:cNvPr>
          <p:cNvPicPr>
            <a:picLocks noChangeAspect="1"/>
          </p:cNvPicPr>
          <p:nvPr/>
        </p:nvPicPr>
        <p:blipFill>
          <a:blip r:embed="rId2"/>
          <a:stretch>
            <a:fillRect/>
          </a:stretch>
        </p:blipFill>
        <p:spPr>
          <a:xfrm>
            <a:off x="8904970" y="1336244"/>
            <a:ext cx="2448830" cy="2234793"/>
          </a:xfrm>
          <a:prstGeom prst="rect">
            <a:avLst/>
          </a:prstGeom>
        </p:spPr>
      </p:pic>
      <p:sp>
        <p:nvSpPr>
          <p:cNvPr id="8" name="TextBox 7">
            <a:extLst>
              <a:ext uri="{FF2B5EF4-FFF2-40B4-BE49-F238E27FC236}">
                <a16:creationId xmlns:a16="http://schemas.microsoft.com/office/drawing/2014/main" id="{7CA813E2-2711-1B12-5812-80680AB09FE0}"/>
              </a:ext>
            </a:extLst>
          </p:cNvPr>
          <p:cNvSpPr txBox="1"/>
          <p:nvPr/>
        </p:nvSpPr>
        <p:spPr>
          <a:xfrm>
            <a:off x="8196228" y="3629056"/>
            <a:ext cx="3669984" cy="1384995"/>
          </a:xfrm>
          <a:prstGeom prst="rect">
            <a:avLst/>
          </a:prstGeom>
          <a:noFill/>
        </p:spPr>
        <p:txBody>
          <a:bodyPr wrap="square">
            <a:spAutoFit/>
          </a:bodyPr>
          <a:lstStyle/>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AC input &lt;&lt; power extension cord on stage </a:t>
            </a:r>
          </a:p>
          <a:p>
            <a:pPr marL="285750" indent="-285750">
              <a:buFont typeface="Arial" panose="020B0604020202020204" pitchFamily="34" charset="0"/>
              <a:buChar char="•"/>
            </a:pPr>
            <a:r>
              <a:rPr lang="en-US" sz="1400" dirty="0"/>
              <a:t>USB not in use</a:t>
            </a:r>
          </a:p>
          <a:p>
            <a:pPr marL="285750" indent="-285750">
              <a:buFont typeface="Arial" panose="020B0604020202020204" pitchFamily="34" charset="0"/>
              <a:buChar char="•"/>
            </a:pPr>
            <a:r>
              <a:rPr lang="en-US" sz="1400" dirty="0">
                <a:solidFill>
                  <a:srgbClr val="FF0000"/>
                </a:solidFill>
              </a:rPr>
              <a:t>AES50 A - use CAT6E Cable connect to X32</a:t>
            </a:r>
          </a:p>
          <a:p>
            <a:pPr marL="285750" indent="-285750">
              <a:buFont typeface="Arial" panose="020B0604020202020204" pitchFamily="34" charset="0"/>
              <a:buChar char="•"/>
            </a:pPr>
            <a:r>
              <a:rPr lang="en-US" sz="1400" dirty="0"/>
              <a:t>AES50 B not in use</a:t>
            </a:r>
          </a:p>
          <a:p>
            <a:pPr marL="285750" indent="-285750">
              <a:buFont typeface="Arial" panose="020B0604020202020204" pitchFamily="34" charset="0"/>
              <a:buChar char="•"/>
            </a:pPr>
            <a:r>
              <a:rPr lang="en-US" sz="1400" dirty="0">
                <a:solidFill>
                  <a:srgbClr val="FF0000"/>
                </a:solidFill>
              </a:rPr>
              <a:t>OUT – switch set to 9-16 </a:t>
            </a:r>
            <a:endParaRPr lang="en-US" sz="1400" dirty="0"/>
          </a:p>
        </p:txBody>
      </p:sp>
      <p:pic>
        <p:nvPicPr>
          <p:cNvPr id="10" name="Picture 9">
            <a:extLst>
              <a:ext uri="{FF2B5EF4-FFF2-40B4-BE49-F238E27FC236}">
                <a16:creationId xmlns:a16="http://schemas.microsoft.com/office/drawing/2014/main" id="{8A7D57B0-9618-D609-5657-BE62187974AF}"/>
              </a:ext>
            </a:extLst>
          </p:cNvPr>
          <p:cNvPicPr>
            <a:picLocks noChangeAspect="1"/>
          </p:cNvPicPr>
          <p:nvPr/>
        </p:nvPicPr>
        <p:blipFill>
          <a:blip r:embed="rId3"/>
          <a:stretch>
            <a:fillRect/>
          </a:stretch>
        </p:blipFill>
        <p:spPr>
          <a:xfrm>
            <a:off x="6304591" y="1394263"/>
            <a:ext cx="2490929" cy="2234793"/>
          </a:xfrm>
          <a:prstGeom prst="rect">
            <a:avLst/>
          </a:prstGeom>
        </p:spPr>
      </p:pic>
      <p:pic>
        <p:nvPicPr>
          <p:cNvPr id="2050" name="Picture 2">
            <a:extLst>
              <a:ext uri="{FF2B5EF4-FFF2-40B4-BE49-F238E27FC236}">
                <a16:creationId xmlns:a16="http://schemas.microsoft.com/office/drawing/2014/main" id="{3C86290A-58E6-7F0E-04CF-2CEE5CD89C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618" y="1555762"/>
            <a:ext cx="4534734" cy="2203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4140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40366-FCB1-03F3-8B9B-DFD2FB1D7FCF}"/>
              </a:ext>
            </a:extLst>
          </p:cNvPr>
          <p:cNvSpPr>
            <a:spLocks noGrp="1"/>
          </p:cNvSpPr>
          <p:nvPr>
            <p:ph type="title"/>
          </p:nvPr>
        </p:nvSpPr>
        <p:spPr/>
        <p:txBody>
          <a:bodyPr/>
          <a:lstStyle/>
          <a:p>
            <a:r>
              <a:rPr lang="en-US" b="1" dirty="0">
                <a:latin typeface="Abadi MT Condensed Extra Bold" panose="020B0306030101010103" pitchFamily="34" charset="77"/>
              </a:rPr>
              <a:t>X32 Rack Signal Routing</a:t>
            </a:r>
            <a:br>
              <a:rPr lang="en-US" b="1" dirty="0">
                <a:latin typeface="Abadi MT Condensed Extra Bold" panose="020B0306030101010103" pitchFamily="34" charset="77"/>
              </a:rPr>
            </a:br>
            <a:r>
              <a:rPr lang="en-US" sz="2600" dirty="0"/>
              <a:t>mapping/customizing the physical sockets with internal signals</a:t>
            </a:r>
          </a:p>
        </p:txBody>
      </p:sp>
      <p:pic>
        <p:nvPicPr>
          <p:cNvPr id="4" name="Picture 3">
            <a:extLst>
              <a:ext uri="{FF2B5EF4-FFF2-40B4-BE49-F238E27FC236}">
                <a16:creationId xmlns:a16="http://schemas.microsoft.com/office/drawing/2014/main" id="{980CF9BC-3BFA-C02A-1F43-D68F1B6C110D}"/>
              </a:ext>
            </a:extLst>
          </p:cNvPr>
          <p:cNvPicPr>
            <a:picLocks noChangeAspect="1"/>
          </p:cNvPicPr>
          <p:nvPr/>
        </p:nvPicPr>
        <p:blipFill>
          <a:blip r:embed="rId2"/>
          <a:stretch>
            <a:fillRect/>
          </a:stretch>
        </p:blipFill>
        <p:spPr>
          <a:xfrm>
            <a:off x="958781" y="1773596"/>
            <a:ext cx="4990164" cy="2838031"/>
          </a:xfrm>
          <a:prstGeom prst="rect">
            <a:avLst/>
          </a:prstGeom>
        </p:spPr>
      </p:pic>
      <p:pic>
        <p:nvPicPr>
          <p:cNvPr id="7" name="Picture 6">
            <a:extLst>
              <a:ext uri="{FF2B5EF4-FFF2-40B4-BE49-F238E27FC236}">
                <a16:creationId xmlns:a16="http://schemas.microsoft.com/office/drawing/2014/main" id="{701F7F7A-07E3-D9EE-2B12-2D4FE813BCA4}"/>
              </a:ext>
            </a:extLst>
          </p:cNvPr>
          <p:cNvPicPr>
            <a:picLocks noChangeAspect="1"/>
          </p:cNvPicPr>
          <p:nvPr/>
        </p:nvPicPr>
        <p:blipFill>
          <a:blip r:embed="rId3"/>
          <a:stretch>
            <a:fillRect/>
          </a:stretch>
        </p:blipFill>
        <p:spPr>
          <a:xfrm>
            <a:off x="6415458" y="1773596"/>
            <a:ext cx="5160532" cy="2919298"/>
          </a:xfrm>
          <a:prstGeom prst="rect">
            <a:avLst/>
          </a:prstGeom>
        </p:spPr>
      </p:pic>
    </p:spTree>
    <p:extLst>
      <p:ext uri="{BB962C8B-B14F-4D97-AF65-F5344CB8AC3E}">
        <p14:creationId xmlns:p14="http://schemas.microsoft.com/office/powerpoint/2010/main" val="40767763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0C0048-E06A-822B-55B9-3148BE900EBC}"/>
              </a:ext>
            </a:extLst>
          </p:cNvPr>
          <p:cNvPicPr>
            <a:picLocks noChangeAspect="1"/>
          </p:cNvPicPr>
          <p:nvPr/>
        </p:nvPicPr>
        <p:blipFill>
          <a:blip r:embed="rId3"/>
          <a:stretch>
            <a:fillRect/>
          </a:stretch>
        </p:blipFill>
        <p:spPr>
          <a:xfrm>
            <a:off x="8853478" y="5429234"/>
            <a:ext cx="3201224" cy="1200459"/>
          </a:xfrm>
          <a:prstGeom prst="rect">
            <a:avLst/>
          </a:prstGeom>
        </p:spPr>
      </p:pic>
      <p:sp>
        <p:nvSpPr>
          <p:cNvPr id="33" name="Rounded Rectangle 13">
            <a:extLst>
              <a:ext uri="{FF2B5EF4-FFF2-40B4-BE49-F238E27FC236}">
                <a16:creationId xmlns:a16="http://schemas.microsoft.com/office/drawing/2014/main" id="{2D92B0B4-3B43-7CDF-AAF9-E808C9B49321}"/>
              </a:ext>
            </a:extLst>
          </p:cNvPr>
          <p:cNvSpPr/>
          <p:nvPr/>
        </p:nvSpPr>
        <p:spPr>
          <a:xfrm>
            <a:off x="10412570" y="5490341"/>
            <a:ext cx="1642132" cy="572155"/>
          </a:xfrm>
          <a:prstGeom prst="roundRect">
            <a:avLst/>
          </a:prstGeom>
          <a:solidFill>
            <a:schemeClr val="accent5">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840366-FCB1-03F3-8B9B-DFD2FB1D7FCF}"/>
              </a:ext>
            </a:extLst>
          </p:cNvPr>
          <p:cNvSpPr>
            <a:spLocks noGrp="1"/>
          </p:cNvSpPr>
          <p:nvPr>
            <p:ph type="title"/>
          </p:nvPr>
        </p:nvSpPr>
        <p:spPr>
          <a:xfrm>
            <a:off x="838200" y="0"/>
            <a:ext cx="10515600" cy="1325563"/>
          </a:xfrm>
        </p:spPr>
        <p:txBody>
          <a:bodyPr/>
          <a:lstStyle/>
          <a:p>
            <a:r>
              <a:rPr lang="en-US" b="1" dirty="0">
                <a:latin typeface="Abadi MT Condensed Extra Bold" panose="020B0306030101010103" pitchFamily="34" charset="77"/>
              </a:rPr>
              <a:t>Routing Inputs</a:t>
            </a:r>
            <a:br>
              <a:rPr lang="en-US" b="1" dirty="0">
                <a:latin typeface="Abadi MT Condensed Extra Bold" panose="020B0306030101010103" pitchFamily="34" charset="77"/>
              </a:rPr>
            </a:br>
            <a:r>
              <a:rPr lang="en-US" sz="2000" dirty="0"/>
              <a:t>mapping the physical(socket)/USB inputs to the channels on the control panel </a:t>
            </a:r>
            <a:endParaRPr lang="en-US" sz="2600" dirty="0"/>
          </a:p>
        </p:txBody>
      </p:sp>
      <p:pic>
        <p:nvPicPr>
          <p:cNvPr id="6" name="Picture 2">
            <a:extLst>
              <a:ext uri="{FF2B5EF4-FFF2-40B4-BE49-F238E27FC236}">
                <a16:creationId xmlns:a16="http://schemas.microsoft.com/office/drawing/2014/main" id="{761692DD-2274-AA8C-DF9C-CF4B25ADB0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5375" y="4131985"/>
            <a:ext cx="2815995" cy="136839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EE6CBFE-F95E-D732-69D0-12B51A15F5F1}"/>
              </a:ext>
            </a:extLst>
          </p:cNvPr>
          <p:cNvSpPr>
            <a:spLocks noGrp="1"/>
          </p:cNvSpPr>
          <p:nvPr>
            <p:ph idx="1"/>
          </p:nvPr>
        </p:nvSpPr>
        <p:spPr>
          <a:xfrm>
            <a:off x="838201" y="4133590"/>
            <a:ext cx="5257799" cy="2724410"/>
          </a:xfrm>
        </p:spPr>
        <p:txBody>
          <a:bodyPr>
            <a:normAutofit fontScale="62500" lnSpcReduction="20000"/>
          </a:bodyPr>
          <a:lstStyle/>
          <a:p>
            <a:r>
              <a:rPr lang="en-US" sz="2300" dirty="0"/>
              <a:t>Channels 1-8  &lt;- AES50 1-8 </a:t>
            </a:r>
          </a:p>
          <a:p>
            <a:pPr lvl="1"/>
            <a:r>
              <a:rPr lang="en-US" sz="1500" dirty="0"/>
              <a:t>wired microphones and instruments on stage</a:t>
            </a:r>
          </a:p>
          <a:p>
            <a:r>
              <a:rPr lang="en-US" sz="2300" dirty="0"/>
              <a:t>Channels 9-16 &lt;- AES50 9-16</a:t>
            </a:r>
          </a:p>
          <a:p>
            <a:pPr lvl="1"/>
            <a:r>
              <a:rPr lang="en-US" sz="1500" dirty="0"/>
              <a:t>Right of the stage through snake. Channel 9 used for Guitar</a:t>
            </a:r>
          </a:p>
          <a:p>
            <a:r>
              <a:rPr lang="en-US" sz="2300" dirty="0"/>
              <a:t>Channels 17-24</a:t>
            </a:r>
          </a:p>
          <a:p>
            <a:pPr lvl="1"/>
            <a:r>
              <a:rPr lang="en-US" sz="1900" dirty="0"/>
              <a:t>Channels 17-18 &lt;- Computer Audio in L and R</a:t>
            </a:r>
          </a:p>
          <a:p>
            <a:pPr lvl="2"/>
            <a:r>
              <a:rPr lang="en-US" sz="1100" dirty="0"/>
              <a:t>the computer stereo will be fed to channels 17/18 (which should be linked)</a:t>
            </a:r>
          </a:p>
          <a:p>
            <a:pPr lvl="1"/>
            <a:r>
              <a:rPr lang="en-US" sz="1900" dirty="0"/>
              <a:t>Channels 19-20 &lt;- HDMI audio in </a:t>
            </a:r>
          </a:p>
          <a:p>
            <a:pPr lvl="1"/>
            <a:r>
              <a:rPr lang="en-US" sz="1900" dirty="0"/>
              <a:t>Channels 21-24 &lt;- Local IN 5-8  (Not in use)</a:t>
            </a:r>
          </a:p>
          <a:p>
            <a:r>
              <a:rPr lang="en-US" sz="2300" dirty="0"/>
              <a:t>Channels 25-32</a:t>
            </a:r>
          </a:p>
          <a:p>
            <a:pPr lvl="1"/>
            <a:r>
              <a:rPr lang="en-US" sz="1900" dirty="0"/>
              <a:t>Channels 25-28 &lt;- Local IN 9–12 (</a:t>
            </a:r>
            <a:r>
              <a:rPr lang="en-US" sz="2000" dirty="0"/>
              <a:t>wireless microphones on the top of the audio rack)</a:t>
            </a:r>
          </a:p>
          <a:p>
            <a:pPr lvl="1"/>
            <a:r>
              <a:rPr lang="en-US" sz="1900" dirty="0"/>
              <a:t>Channel 29-32 &lt;- Local IN 13-16 (Not in use)</a:t>
            </a:r>
          </a:p>
        </p:txBody>
      </p:sp>
      <p:sp>
        <p:nvSpPr>
          <p:cNvPr id="9" name="Rounded Rectangle 8">
            <a:extLst>
              <a:ext uri="{FF2B5EF4-FFF2-40B4-BE49-F238E27FC236}">
                <a16:creationId xmlns:a16="http://schemas.microsoft.com/office/drawing/2014/main" id="{7AB43991-C348-E5D2-8C69-F52033687B66}"/>
              </a:ext>
            </a:extLst>
          </p:cNvPr>
          <p:cNvSpPr/>
          <p:nvPr/>
        </p:nvSpPr>
        <p:spPr>
          <a:xfrm>
            <a:off x="6313560" y="4246235"/>
            <a:ext cx="2056204" cy="704127"/>
          </a:xfrm>
          <a:prstGeom prst="roundRect">
            <a:avLst/>
          </a:prstGeom>
          <a:solidFill>
            <a:schemeClr val="accent2">
              <a:alpha val="2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77D2605-B9AD-B70C-F3AC-01D5F2FAA168}"/>
              </a:ext>
            </a:extLst>
          </p:cNvPr>
          <p:cNvPicPr>
            <a:picLocks noChangeAspect="1"/>
          </p:cNvPicPr>
          <p:nvPr/>
        </p:nvPicPr>
        <p:blipFill>
          <a:blip r:embed="rId5"/>
          <a:stretch>
            <a:fillRect/>
          </a:stretch>
        </p:blipFill>
        <p:spPr>
          <a:xfrm>
            <a:off x="5617768" y="1234614"/>
            <a:ext cx="6323800" cy="2850128"/>
          </a:xfrm>
          <a:prstGeom prst="rect">
            <a:avLst/>
          </a:prstGeom>
        </p:spPr>
      </p:pic>
      <p:sp>
        <p:nvSpPr>
          <p:cNvPr id="12" name="Rounded Rectangle 11">
            <a:extLst>
              <a:ext uri="{FF2B5EF4-FFF2-40B4-BE49-F238E27FC236}">
                <a16:creationId xmlns:a16="http://schemas.microsoft.com/office/drawing/2014/main" id="{4EF6129D-E6BD-00E5-8CFA-089A080371D2}"/>
              </a:ext>
            </a:extLst>
          </p:cNvPr>
          <p:cNvSpPr/>
          <p:nvPr/>
        </p:nvSpPr>
        <p:spPr>
          <a:xfrm>
            <a:off x="5883058" y="1234614"/>
            <a:ext cx="2618115" cy="2850128"/>
          </a:xfrm>
          <a:prstGeom prst="roundRect">
            <a:avLst/>
          </a:prstGeom>
          <a:solidFill>
            <a:schemeClr val="accent2">
              <a:alpha val="2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218D4FCC-5DEF-0175-A329-4EE7607B4DED}"/>
              </a:ext>
            </a:extLst>
          </p:cNvPr>
          <p:cNvSpPr/>
          <p:nvPr/>
        </p:nvSpPr>
        <p:spPr>
          <a:xfrm>
            <a:off x="8501173" y="1156255"/>
            <a:ext cx="352305" cy="2850128"/>
          </a:xfrm>
          <a:prstGeom prst="roundRect">
            <a:avLst/>
          </a:prstGeom>
          <a:solidFill>
            <a:srgbClr val="FF0000">
              <a:alpha val="2509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C1CC5351-E893-D215-12A9-20BC44A77C4E}"/>
              </a:ext>
            </a:extLst>
          </p:cNvPr>
          <p:cNvSpPr/>
          <p:nvPr/>
        </p:nvSpPr>
        <p:spPr>
          <a:xfrm>
            <a:off x="11613735" y="5429234"/>
            <a:ext cx="451840" cy="370476"/>
          </a:xfrm>
          <a:prstGeom prst="roundRect">
            <a:avLst/>
          </a:prstGeom>
          <a:solidFill>
            <a:srgbClr val="FF0000">
              <a:alpha val="2509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2CCFF688-197F-F010-7AFB-111B16519197}"/>
              </a:ext>
            </a:extLst>
          </p:cNvPr>
          <p:cNvSpPr/>
          <p:nvPr/>
        </p:nvSpPr>
        <p:spPr>
          <a:xfrm>
            <a:off x="7110474" y="4133590"/>
            <a:ext cx="106084" cy="183644"/>
          </a:xfrm>
          <a:custGeom>
            <a:avLst/>
            <a:gdLst>
              <a:gd name="connsiteX0" fmla="*/ 16836 w 2527756"/>
              <a:gd name="connsiteY0" fmla="*/ 0 h 388307"/>
              <a:gd name="connsiteX1" fmla="*/ 317460 w 2527756"/>
              <a:gd name="connsiteY1" fmla="*/ 150312 h 388307"/>
              <a:gd name="connsiteX2" fmla="*/ 2183838 w 2527756"/>
              <a:gd name="connsiteY2" fmla="*/ 225469 h 388307"/>
              <a:gd name="connsiteX3" fmla="*/ 2522041 w 2527756"/>
              <a:gd name="connsiteY3" fmla="*/ 388307 h 388307"/>
            </a:gdLst>
            <a:ahLst/>
            <a:cxnLst>
              <a:cxn ang="0">
                <a:pos x="connsiteX0" y="connsiteY0"/>
              </a:cxn>
              <a:cxn ang="0">
                <a:pos x="connsiteX1" y="connsiteY1"/>
              </a:cxn>
              <a:cxn ang="0">
                <a:pos x="connsiteX2" y="connsiteY2"/>
              </a:cxn>
              <a:cxn ang="0">
                <a:pos x="connsiteX3" y="connsiteY3"/>
              </a:cxn>
            </a:cxnLst>
            <a:rect l="l" t="t" r="r" b="b"/>
            <a:pathLst>
              <a:path w="2527756" h="388307">
                <a:moveTo>
                  <a:pt x="16836" y="0"/>
                </a:moveTo>
                <a:cubicBezTo>
                  <a:pt x="-13436" y="56367"/>
                  <a:pt x="-43707" y="112734"/>
                  <a:pt x="317460" y="150312"/>
                </a:cubicBezTo>
                <a:cubicBezTo>
                  <a:pt x="678627" y="187890"/>
                  <a:pt x="1816408" y="185803"/>
                  <a:pt x="2183838" y="225469"/>
                </a:cubicBezTo>
                <a:cubicBezTo>
                  <a:pt x="2551268" y="265135"/>
                  <a:pt x="2536654" y="326721"/>
                  <a:pt x="2522041" y="388307"/>
                </a:cubicBezTo>
              </a:path>
            </a:pathLst>
          </a:custGeom>
          <a:noFill/>
          <a:ln>
            <a:solidFill>
              <a:schemeClr val="accent2"/>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21F3643D-804F-CD0C-2993-2CDD7D386890}"/>
              </a:ext>
            </a:extLst>
          </p:cNvPr>
          <p:cNvSpPr txBox="1"/>
          <p:nvPr/>
        </p:nvSpPr>
        <p:spPr>
          <a:xfrm>
            <a:off x="6506396" y="3849678"/>
            <a:ext cx="1727529" cy="276999"/>
          </a:xfrm>
          <a:prstGeom prst="rect">
            <a:avLst/>
          </a:prstGeom>
          <a:noFill/>
        </p:spPr>
        <p:txBody>
          <a:bodyPr wrap="square" rtlCol="0">
            <a:spAutoFit/>
          </a:bodyPr>
          <a:lstStyle/>
          <a:p>
            <a:r>
              <a:rPr lang="en-US" sz="1200" dirty="0"/>
              <a:t>Here are the ”AES50”</a:t>
            </a:r>
          </a:p>
        </p:txBody>
      </p:sp>
      <p:sp>
        <p:nvSpPr>
          <p:cNvPr id="21" name="TextBox 20">
            <a:extLst>
              <a:ext uri="{FF2B5EF4-FFF2-40B4-BE49-F238E27FC236}">
                <a16:creationId xmlns:a16="http://schemas.microsoft.com/office/drawing/2014/main" id="{5FA6622D-898E-D2F9-2B8A-91B43F85B143}"/>
              </a:ext>
            </a:extLst>
          </p:cNvPr>
          <p:cNvSpPr txBox="1"/>
          <p:nvPr/>
        </p:nvSpPr>
        <p:spPr>
          <a:xfrm>
            <a:off x="8384406" y="6304939"/>
            <a:ext cx="2727972" cy="276999"/>
          </a:xfrm>
          <a:prstGeom prst="rect">
            <a:avLst/>
          </a:prstGeom>
          <a:noFill/>
        </p:spPr>
        <p:txBody>
          <a:bodyPr wrap="square" rtlCol="0">
            <a:spAutoFit/>
          </a:bodyPr>
          <a:lstStyle/>
          <a:p>
            <a:pPr algn="ctr"/>
            <a:r>
              <a:rPr lang="en-US" sz="1200" dirty="0"/>
              <a:t>This is the ”card, not used”</a:t>
            </a:r>
          </a:p>
        </p:txBody>
      </p:sp>
      <p:sp>
        <p:nvSpPr>
          <p:cNvPr id="8" name="Rounded Rectangle 12">
            <a:extLst>
              <a:ext uri="{FF2B5EF4-FFF2-40B4-BE49-F238E27FC236}">
                <a16:creationId xmlns:a16="http://schemas.microsoft.com/office/drawing/2014/main" id="{EDC16BF0-1F1F-0348-5E14-B75DBB874686}"/>
              </a:ext>
            </a:extLst>
          </p:cNvPr>
          <p:cNvSpPr/>
          <p:nvPr/>
        </p:nvSpPr>
        <p:spPr>
          <a:xfrm>
            <a:off x="8840503" y="1152625"/>
            <a:ext cx="352305" cy="2850128"/>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Rounded Rectangle 12">
            <a:extLst>
              <a:ext uri="{FF2B5EF4-FFF2-40B4-BE49-F238E27FC236}">
                <a16:creationId xmlns:a16="http://schemas.microsoft.com/office/drawing/2014/main" id="{5EAD0AB9-298F-0817-7498-CC79462D2AC6}"/>
              </a:ext>
            </a:extLst>
          </p:cNvPr>
          <p:cNvSpPr/>
          <p:nvPr/>
        </p:nvSpPr>
        <p:spPr>
          <a:xfrm>
            <a:off x="9213541" y="1162929"/>
            <a:ext cx="1903789" cy="2850128"/>
          </a:xfrm>
          <a:prstGeom prst="roundRect">
            <a:avLst/>
          </a:prstGeom>
          <a:solidFill>
            <a:schemeClr val="accent5">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5C94B0B-9AE0-A405-8D83-4B4FFD9846A2}"/>
              </a:ext>
            </a:extLst>
          </p:cNvPr>
          <p:cNvSpPr txBox="1"/>
          <p:nvPr/>
        </p:nvSpPr>
        <p:spPr>
          <a:xfrm>
            <a:off x="8271910" y="3936966"/>
            <a:ext cx="1443502" cy="246221"/>
          </a:xfrm>
          <a:prstGeom prst="rect">
            <a:avLst/>
          </a:prstGeom>
          <a:noFill/>
        </p:spPr>
        <p:txBody>
          <a:bodyPr wrap="square">
            <a:spAutoFit/>
          </a:bodyPr>
          <a:lstStyle/>
          <a:p>
            <a:r>
              <a:rPr lang="en-US" sz="1000" dirty="0"/>
              <a:t>PC L and PC R in 01 02</a:t>
            </a:r>
          </a:p>
        </p:txBody>
      </p:sp>
      <p:sp>
        <p:nvSpPr>
          <p:cNvPr id="24" name="TextBox 23">
            <a:extLst>
              <a:ext uri="{FF2B5EF4-FFF2-40B4-BE49-F238E27FC236}">
                <a16:creationId xmlns:a16="http://schemas.microsoft.com/office/drawing/2014/main" id="{FE22BDCC-407C-466C-38EB-32C66498031E}"/>
              </a:ext>
            </a:extLst>
          </p:cNvPr>
          <p:cNvSpPr txBox="1"/>
          <p:nvPr/>
        </p:nvSpPr>
        <p:spPr>
          <a:xfrm>
            <a:off x="8732359" y="4084742"/>
            <a:ext cx="935114" cy="246221"/>
          </a:xfrm>
          <a:prstGeom prst="rect">
            <a:avLst/>
          </a:prstGeom>
          <a:noFill/>
        </p:spPr>
        <p:txBody>
          <a:bodyPr wrap="square">
            <a:spAutoFit/>
          </a:bodyPr>
          <a:lstStyle/>
          <a:p>
            <a:r>
              <a:rPr lang="en-US" sz="1000" dirty="0"/>
              <a:t>HDMI In 03 04</a:t>
            </a:r>
          </a:p>
        </p:txBody>
      </p:sp>
      <p:sp>
        <p:nvSpPr>
          <p:cNvPr id="25" name="TextBox 24">
            <a:extLst>
              <a:ext uri="{FF2B5EF4-FFF2-40B4-BE49-F238E27FC236}">
                <a16:creationId xmlns:a16="http://schemas.microsoft.com/office/drawing/2014/main" id="{C24DD987-B2A7-7128-244C-1B2AF50337FF}"/>
              </a:ext>
            </a:extLst>
          </p:cNvPr>
          <p:cNvSpPr txBox="1"/>
          <p:nvPr/>
        </p:nvSpPr>
        <p:spPr>
          <a:xfrm>
            <a:off x="9836670" y="4091416"/>
            <a:ext cx="1275708" cy="246221"/>
          </a:xfrm>
          <a:prstGeom prst="rect">
            <a:avLst/>
          </a:prstGeom>
          <a:noFill/>
        </p:spPr>
        <p:txBody>
          <a:bodyPr wrap="square">
            <a:spAutoFit/>
          </a:bodyPr>
          <a:lstStyle/>
          <a:p>
            <a:r>
              <a:rPr lang="en-US" sz="1000" dirty="0"/>
              <a:t>Local In 5-8, 9-16</a:t>
            </a:r>
          </a:p>
        </p:txBody>
      </p:sp>
      <p:cxnSp>
        <p:nvCxnSpPr>
          <p:cNvPr id="27" name="Connector: Curved 26">
            <a:extLst>
              <a:ext uri="{FF2B5EF4-FFF2-40B4-BE49-F238E27FC236}">
                <a16:creationId xmlns:a16="http://schemas.microsoft.com/office/drawing/2014/main" id="{324630BF-5CE4-C243-62BB-40EFF2374C89}"/>
              </a:ext>
            </a:extLst>
          </p:cNvPr>
          <p:cNvCxnSpPr>
            <a:cxnSpLocks/>
            <a:stCxn id="18" idx="2"/>
            <a:endCxn id="14" idx="0"/>
          </p:cNvCxnSpPr>
          <p:nvPr/>
        </p:nvCxnSpPr>
        <p:spPr>
          <a:xfrm rot="16200000" flipH="1">
            <a:off x="9793635" y="3383213"/>
            <a:ext cx="1246047" cy="2845994"/>
          </a:xfrm>
          <a:prstGeom prst="curved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13">
            <a:extLst>
              <a:ext uri="{FF2B5EF4-FFF2-40B4-BE49-F238E27FC236}">
                <a16:creationId xmlns:a16="http://schemas.microsoft.com/office/drawing/2014/main" id="{0C6E0A0D-657F-D100-40DB-3FA140EB052D}"/>
              </a:ext>
            </a:extLst>
          </p:cNvPr>
          <p:cNvSpPr/>
          <p:nvPr/>
        </p:nvSpPr>
        <p:spPr>
          <a:xfrm>
            <a:off x="11233636" y="5527679"/>
            <a:ext cx="369226" cy="250809"/>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29" name="Connector: Curved 28">
            <a:extLst>
              <a:ext uri="{FF2B5EF4-FFF2-40B4-BE49-F238E27FC236}">
                <a16:creationId xmlns:a16="http://schemas.microsoft.com/office/drawing/2014/main" id="{CE4EA3F0-D6BB-D3AE-2D4D-910AA49E3BA0}"/>
              </a:ext>
            </a:extLst>
          </p:cNvPr>
          <p:cNvCxnSpPr>
            <a:cxnSpLocks/>
            <a:stCxn id="24" idx="2"/>
            <a:endCxn id="28" idx="0"/>
          </p:cNvCxnSpPr>
          <p:nvPr/>
        </p:nvCxnSpPr>
        <p:spPr>
          <a:xfrm rot="16200000" flipH="1">
            <a:off x="9710724" y="3820154"/>
            <a:ext cx="1196716" cy="2218333"/>
          </a:xfrm>
          <a:prstGeom prst="curvedConnector3">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34" name="Connector: Curved 33">
            <a:extLst>
              <a:ext uri="{FF2B5EF4-FFF2-40B4-BE49-F238E27FC236}">
                <a16:creationId xmlns:a16="http://schemas.microsoft.com/office/drawing/2014/main" id="{01E5C40D-EC42-F2A5-349D-03C1BA0E025A}"/>
              </a:ext>
            </a:extLst>
          </p:cNvPr>
          <p:cNvCxnSpPr>
            <a:cxnSpLocks/>
            <a:stCxn id="25" idx="2"/>
            <a:endCxn id="33" idx="0"/>
          </p:cNvCxnSpPr>
          <p:nvPr/>
        </p:nvCxnSpPr>
        <p:spPr>
          <a:xfrm rot="16200000" flipH="1">
            <a:off x="10277728" y="4534433"/>
            <a:ext cx="1152704" cy="759112"/>
          </a:xfrm>
          <a:prstGeom prst="curvedConnector3">
            <a:avLst/>
          </a:prstGeom>
          <a:ln>
            <a:tailEnd type="triangle"/>
          </a:ln>
        </p:spPr>
        <p:style>
          <a:lnRef idx="1">
            <a:schemeClr val="accent5"/>
          </a:lnRef>
          <a:fillRef idx="0">
            <a:schemeClr val="accent5"/>
          </a:fillRef>
          <a:effectRef idx="0">
            <a:schemeClr val="accent5"/>
          </a:effectRef>
          <a:fontRef idx="minor">
            <a:schemeClr val="tx1"/>
          </a:fontRef>
        </p:style>
      </p:cxnSp>
      <p:pic>
        <p:nvPicPr>
          <p:cNvPr id="4" name="Picture 3">
            <a:extLst>
              <a:ext uri="{FF2B5EF4-FFF2-40B4-BE49-F238E27FC236}">
                <a16:creationId xmlns:a16="http://schemas.microsoft.com/office/drawing/2014/main" id="{76B03EC4-5E18-1DC0-BD1F-B56C958AF923}"/>
              </a:ext>
            </a:extLst>
          </p:cNvPr>
          <p:cNvPicPr>
            <a:picLocks noChangeAspect="1"/>
          </p:cNvPicPr>
          <p:nvPr/>
        </p:nvPicPr>
        <p:blipFill>
          <a:blip r:embed="rId6"/>
          <a:stretch>
            <a:fillRect/>
          </a:stretch>
        </p:blipFill>
        <p:spPr>
          <a:xfrm>
            <a:off x="781007" y="1212556"/>
            <a:ext cx="4790382" cy="2724410"/>
          </a:xfrm>
          <a:prstGeom prst="rect">
            <a:avLst/>
          </a:prstGeom>
        </p:spPr>
      </p:pic>
    </p:spTree>
    <p:extLst>
      <p:ext uri="{BB962C8B-B14F-4D97-AF65-F5344CB8AC3E}">
        <p14:creationId xmlns:p14="http://schemas.microsoft.com/office/powerpoint/2010/main" val="1595334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40366-FCB1-03F3-8B9B-DFD2FB1D7FCF}"/>
              </a:ext>
            </a:extLst>
          </p:cNvPr>
          <p:cNvSpPr>
            <a:spLocks noGrp="1"/>
          </p:cNvSpPr>
          <p:nvPr>
            <p:ph type="title"/>
          </p:nvPr>
        </p:nvSpPr>
        <p:spPr>
          <a:xfrm>
            <a:off x="838200" y="0"/>
            <a:ext cx="10515600" cy="1325563"/>
          </a:xfrm>
        </p:spPr>
        <p:txBody>
          <a:bodyPr/>
          <a:lstStyle/>
          <a:p>
            <a:r>
              <a:rPr lang="en-US" b="1" dirty="0">
                <a:latin typeface="Abadi MT Condensed Extra Bold" panose="020B0306030101010103" pitchFamily="34" charset="77"/>
              </a:rPr>
              <a:t>Routing Outputs</a:t>
            </a:r>
            <a:br>
              <a:rPr lang="en-US" b="1" dirty="0">
                <a:latin typeface="Abadi MT Condensed Extra Bold" panose="020B0306030101010103" pitchFamily="34" charset="77"/>
              </a:rPr>
            </a:br>
            <a:r>
              <a:rPr lang="en-US" sz="2000" dirty="0"/>
              <a:t>mapping the signals inside the mixer to the physical output sockets/USB outputs</a:t>
            </a:r>
            <a:endParaRPr lang="en-US" sz="2600" dirty="0"/>
          </a:p>
        </p:txBody>
      </p:sp>
      <p:sp>
        <p:nvSpPr>
          <p:cNvPr id="3" name="Content Placeholder 2">
            <a:extLst>
              <a:ext uri="{FF2B5EF4-FFF2-40B4-BE49-F238E27FC236}">
                <a16:creationId xmlns:a16="http://schemas.microsoft.com/office/drawing/2014/main" id="{2EE6CBFE-F95E-D732-69D0-12B51A15F5F1}"/>
              </a:ext>
            </a:extLst>
          </p:cNvPr>
          <p:cNvSpPr>
            <a:spLocks noGrp="1"/>
          </p:cNvSpPr>
          <p:nvPr>
            <p:ph idx="1"/>
          </p:nvPr>
        </p:nvSpPr>
        <p:spPr>
          <a:xfrm>
            <a:off x="838201" y="4084742"/>
            <a:ext cx="5818973" cy="2713143"/>
          </a:xfrm>
        </p:spPr>
        <p:txBody>
          <a:bodyPr>
            <a:normAutofit lnSpcReduction="10000"/>
          </a:bodyPr>
          <a:lstStyle/>
          <a:p>
            <a:r>
              <a:rPr lang="en-US" sz="800" dirty="0"/>
              <a:t>OUT 1-2  &lt;-  </a:t>
            </a:r>
            <a:r>
              <a:rPr lang="en-US" sz="800" dirty="0" err="1"/>
              <a:t>MixBus</a:t>
            </a:r>
            <a:r>
              <a:rPr lang="en-US" sz="800" dirty="0"/>
              <a:t> 1 </a:t>
            </a:r>
          </a:p>
          <a:p>
            <a:pPr lvl="1"/>
            <a:r>
              <a:rPr lang="en-US" sz="700" dirty="0"/>
              <a:t>We reserve </a:t>
            </a:r>
            <a:r>
              <a:rPr lang="en-US" sz="700" dirty="0" err="1"/>
              <a:t>MixBus</a:t>
            </a:r>
            <a:r>
              <a:rPr lang="en-US" sz="700" dirty="0"/>
              <a:t> 1 for monitors</a:t>
            </a:r>
          </a:p>
          <a:p>
            <a:r>
              <a:rPr lang="en-US" sz="800" dirty="0"/>
              <a:t>OUT 3-4  &lt;-  Main L&amp;R to FM transmitter &gt;&gt; the next-door FM receiver and speakers</a:t>
            </a:r>
          </a:p>
          <a:p>
            <a:r>
              <a:rPr lang="en-US" sz="800" dirty="0"/>
              <a:t>OUT 5-6 &lt;- MAIN L&amp;R to Sound Blaster K3+ audio interface &gt;&gt; computer for OBS streaming</a:t>
            </a:r>
          </a:p>
          <a:p>
            <a:r>
              <a:rPr lang="en-US" sz="800" dirty="0"/>
              <a:t>OUT 7-8 &lt;- MAIN L&amp;R</a:t>
            </a:r>
          </a:p>
          <a:p>
            <a:pPr lvl="1"/>
            <a:r>
              <a:rPr lang="en-US" sz="700" dirty="0"/>
              <a:t>The factory default reserves OUT 7-8 for the stereo MAIN LR </a:t>
            </a:r>
          </a:p>
          <a:p>
            <a:r>
              <a:rPr lang="en-US" sz="800" dirty="0"/>
              <a:t>OUT 9-10 (AES50 OUT 1-2) &lt;- </a:t>
            </a:r>
            <a:r>
              <a:rPr lang="en-US" sz="800" dirty="0" err="1"/>
              <a:t>MixBus</a:t>
            </a:r>
            <a:r>
              <a:rPr lang="en-US" sz="800" dirty="0"/>
              <a:t> 3-4</a:t>
            </a:r>
            <a:endParaRPr lang="en-US" sz="700" dirty="0"/>
          </a:p>
          <a:p>
            <a:pPr lvl="1"/>
            <a:r>
              <a:rPr lang="en-US" sz="800" dirty="0"/>
              <a:t>Pianist 1 -2 Monitor </a:t>
            </a:r>
          </a:p>
          <a:p>
            <a:r>
              <a:rPr lang="en-US" sz="800" dirty="0"/>
              <a:t>OUT 11-12 (AES50 OUT 3-4) &lt;- </a:t>
            </a:r>
            <a:r>
              <a:rPr lang="en-US" sz="800" dirty="0" err="1"/>
              <a:t>MixBus</a:t>
            </a:r>
            <a:r>
              <a:rPr lang="en-US" sz="800" dirty="0"/>
              <a:t> 3</a:t>
            </a:r>
          </a:p>
          <a:p>
            <a:pPr lvl="1"/>
            <a:r>
              <a:rPr lang="en-US" sz="800" dirty="0"/>
              <a:t>Not in use</a:t>
            </a:r>
          </a:p>
          <a:p>
            <a:r>
              <a:rPr lang="en-US" sz="800" dirty="0"/>
              <a:t>OUT 13-14 (AES50 OUT 5-6) &lt;- Snake 1 -2 &lt;- </a:t>
            </a:r>
            <a:r>
              <a:rPr lang="en-US" sz="800" dirty="0" err="1"/>
              <a:t>MixBus</a:t>
            </a:r>
            <a:r>
              <a:rPr lang="en-US" sz="800" dirty="0"/>
              <a:t> 1-2</a:t>
            </a:r>
          </a:p>
          <a:p>
            <a:pPr lvl="1"/>
            <a:r>
              <a:rPr lang="en-US" sz="800" dirty="0"/>
              <a:t>Singer 1 -2 Monitor</a:t>
            </a:r>
          </a:p>
          <a:p>
            <a:r>
              <a:rPr lang="en-US" sz="800" dirty="0"/>
              <a:t>OUT 15-16 (AES50 OUT 7-8) &lt;- Snake 3 -4 &lt;- </a:t>
            </a:r>
            <a:r>
              <a:rPr lang="en-US" sz="800" dirty="0" err="1"/>
              <a:t>MixBus</a:t>
            </a:r>
            <a:r>
              <a:rPr lang="en-US" sz="800" dirty="0"/>
              <a:t> 1</a:t>
            </a:r>
          </a:p>
          <a:p>
            <a:pPr lvl="1"/>
            <a:r>
              <a:rPr lang="en-US" sz="800" dirty="0"/>
              <a:t>Not in use</a:t>
            </a:r>
          </a:p>
          <a:p>
            <a:endParaRPr lang="en-US" sz="700" dirty="0"/>
          </a:p>
        </p:txBody>
      </p:sp>
      <p:pic>
        <p:nvPicPr>
          <p:cNvPr id="7" name="Picture 6">
            <a:extLst>
              <a:ext uri="{FF2B5EF4-FFF2-40B4-BE49-F238E27FC236}">
                <a16:creationId xmlns:a16="http://schemas.microsoft.com/office/drawing/2014/main" id="{1D0C0048-E06A-822B-55B9-3148BE900EBC}"/>
              </a:ext>
            </a:extLst>
          </p:cNvPr>
          <p:cNvPicPr>
            <a:picLocks noChangeAspect="1"/>
          </p:cNvPicPr>
          <p:nvPr/>
        </p:nvPicPr>
        <p:blipFill>
          <a:blip r:embed="rId3"/>
          <a:stretch>
            <a:fillRect/>
          </a:stretch>
        </p:blipFill>
        <p:spPr>
          <a:xfrm>
            <a:off x="6313118" y="4084742"/>
            <a:ext cx="4370043" cy="1638766"/>
          </a:xfrm>
          <a:prstGeom prst="rect">
            <a:avLst/>
          </a:prstGeom>
        </p:spPr>
      </p:pic>
      <p:sp>
        <p:nvSpPr>
          <p:cNvPr id="9" name="Rounded Rectangle 8">
            <a:extLst>
              <a:ext uri="{FF2B5EF4-FFF2-40B4-BE49-F238E27FC236}">
                <a16:creationId xmlns:a16="http://schemas.microsoft.com/office/drawing/2014/main" id="{7AB43991-C348-E5D2-8C69-F52033687B66}"/>
              </a:ext>
            </a:extLst>
          </p:cNvPr>
          <p:cNvSpPr/>
          <p:nvPr/>
        </p:nvSpPr>
        <p:spPr>
          <a:xfrm>
            <a:off x="6294187" y="4562561"/>
            <a:ext cx="2255788" cy="463779"/>
          </a:xfrm>
          <a:prstGeom prst="roundRect">
            <a:avLst/>
          </a:prstGeom>
          <a:solidFill>
            <a:schemeClr val="accent2">
              <a:alpha val="2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77D2605-B9AD-B70C-F3AC-01D5F2FAA168}"/>
              </a:ext>
            </a:extLst>
          </p:cNvPr>
          <p:cNvPicPr>
            <a:picLocks noChangeAspect="1"/>
          </p:cNvPicPr>
          <p:nvPr/>
        </p:nvPicPr>
        <p:blipFill>
          <a:blip r:embed="rId4"/>
          <a:stretch>
            <a:fillRect/>
          </a:stretch>
        </p:blipFill>
        <p:spPr>
          <a:xfrm>
            <a:off x="5617768" y="1234614"/>
            <a:ext cx="6323800" cy="2850128"/>
          </a:xfrm>
          <a:prstGeom prst="rect">
            <a:avLst/>
          </a:prstGeom>
        </p:spPr>
      </p:pic>
      <p:sp>
        <p:nvSpPr>
          <p:cNvPr id="12" name="Rounded Rectangle 11">
            <a:extLst>
              <a:ext uri="{FF2B5EF4-FFF2-40B4-BE49-F238E27FC236}">
                <a16:creationId xmlns:a16="http://schemas.microsoft.com/office/drawing/2014/main" id="{4EF6129D-E6BD-00E5-8CFA-089A080371D2}"/>
              </a:ext>
            </a:extLst>
          </p:cNvPr>
          <p:cNvSpPr/>
          <p:nvPr/>
        </p:nvSpPr>
        <p:spPr>
          <a:xfrm>
            <a:off x="11091630" y="2659678"/>
            <a:ext cx="913908" cy="645937"/>
          </a:xfrm>
          <a:prstGeom prst="roundRect">
            <a:avLst/>
          </a:prstGeom>
          <a:solidFill>
            <a:schemeClr val="accent2">
              <a:alpha val="2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E5B8FDDD-FB02-DA02-E7AD-E0E7945B74A0}"/>
              </a:ext>
            </a:extLst>
          </p:cNvPr>
          <p:cNvSpPr/>
          <p:nvPr/>
        </p:nvSpPr>
        <p:spPr>
          <a:xfrm>
            <a:off x="5981345" y="3305615"/>
            <a:ext cx="5638877" cy="1516034"/>
          </a:xfrm>
          <a:custGeom>
            <a:avLst/>
            <a:gdLst>
              <a:gd name="connsiteX0" fmla="*/ 5953697 w 5999720"/>
              <a:gd name="connsiteY0" fmla="*/ 0 h 1828800"/>
              <a:gd name="connsiteX1" fmla="*/ 5966223 w 5999720"/>
              <a:gd name="connsiteY1" fmla="*/ 701458 h 1828800"/>
              <a:gd name="connsiteX2" fmla="*/ 5577916 w 5999720"/>
              <a:gd name="connsiteY2" fmla="*/ 889348 h 1828800"/>
              <a:gd name="connsiteX3" fmla="*/ 4738672 w 5999720"/>
              <a:gd name="connsiteY3" fmla="*/ 977030 h 1828800"/>
              <a:gd name="connsiteX4" fmla="*/ 2997555 w 5999720"/>
              <a:gd name="connsiteY4" fmla="*/ 964504 h 1828800"/>
              <a:gd name="connsiteX5" fmla="*/ 266881 w 5999720"/>
              <a:gd name="connsiteY5" fmla="*/ 977030 h 1828800"/>
              <a:gd name="connsiteX6" fmla="*/ 254355 w 5999720"/>
              <a:gd name="connsiteY6"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9720" h="1828800">
                <a:moveTo>
                  <a:pt x="5953697" y="0"/>
                </a:moveTo>
                <a:cubicBezTo>
                  <a:pt x="5991275" y="276616"/>
                  <a:pt x="6028853" y="553233"/>
                  <a:pt x="5966223" y="701458"/>
                </a:cubicBezTo>
                <a:cubicBezTo>
                  <a:pt x="5903593" y="849683"/>
                  <a:pt x="5782508" y="843419"/>
                  <a:pt x="5577916" y="889348"/>
                </a:cubicBezTo>
                <a:cubicBezTo>
                  <a:pt x="5373324" y="935277"/>
                  <a:pt x="5168732" y="964504"/>
                  <a:pt x="4738672" y="977030"/>
                </a:cubicBezTo>
                <a:cubicBezTo>
                  <a:pt x="4308612" y="989556"/>
                  <a:pt x="2997555" y="964504"/>
                  <a:pt x="2997555" y="964504"/>
                </a:cubicBezTo>
                <a:cubicBezTo>
                  <a:pt x="2252257" y="964504"/>
                  <a:pt x="724081" y="832981"/>
                  <a:pt x="266881" y="977030"/>
                </a:cubicBezTo>
                <a:cubicBezTo>
                  <a:pt x="-190319" y="1121079"/>
                  <a:pt x="32018" y="1474939"/>
                  <a:pt x="254355" y="1828800"/>
                </a:cubicBezTo>
              </a:path>
            </a:pathLst>
          </a:custGeom>
          <a:noFill/>
          <a:ln>
            <a:solidFill>
              <a:schemeClr val="accent2"/>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97FC24BB-C620-B172-B80E-DE6E62AC8C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6736" y="5252762"/>
            <a:ext cx="3638041" cy="176786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8">
            <a:extLst>
              <a:ext uri="{FF2B5EF4-FFF2-40B4-BE49-F238E27FC236}">
                <a16:creationId xmlns:a16="http://schemas.microsoft.com/office/drawing/2014/main" id="{68A6FA44-E755-44FE-B643-1A4DAA5C195B}"/>
              </a:ext>
            </a:extLst>
          </p:cNvPr>
          <p:cNvSpPr/>
          <p:nvPr/>
        </p:nvSpPr>
        <p:spPr>
          <a:xfrm>
            <a:off x="9036274" y="6257045"/>
            <a:ext cx="2441515" cy="463779"/>
          </a:xfrm>
          <a:prstGeom prst="roundRect">
            <a:avLst/>
          </a:prstGeom>
          <a:solidFill>
            <a:srgbClr val="92D050">
              <a:alpha val="20000"/>
            </a:srgb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Connector: Curved 14">
            <a:extLst>
              <a:ext uri="{FF2B5EF4-FFF2-40B4-BE49-F238E27FC236}">
                <a16:creationId xmlns:a16="http://schemas.microsoft.com/office/drawing/2014/main" id="{9A7E369F-F199-D751-2B95-C2331F2800D5}"/>
              </a:ext>
            </a:extLst>
          </p:cNvPr>
          <p:cNvCxnSpPr>
            <a:cxnSpLocks/>
            <a:stCxn id="12" idx="2"/>
            <a:endCxn id="13" idx="0"/>
          </p:cNvCxnSpPr>
          <p:nvPr/>
        </p:nvCxnSpPr>
        <p:spPr>
          <a:xfrm rot="5400000">
            <a:off x="9427093" y="4135554"/>
            <a:ext cx="2951430" cy="1291552"/>
          </a:xfrm>
          <a:prstGeom prst="curvedConnector3">
            <a:avLst/>
          </a:prstGeom>
          <a:ln w="19050">
            <a:tailEnd type="triangle"/>
          </a:ln>
        </p:spPr>
        <p:style>
          <a:lnRef idx="1">
            <a:schemeClr val="accent6"/>
          </a:lnRef>
          <a:fillRef idx="0">
            <a:schemeClr val="accent6"/>
          </a:fillRef>
          <a:effectRef idx="0">
            <a:schemeClr val="accent6"/>
          </a:effectRef>
          <a:fontRef idx="minor">
            <a:schemeClr val="tx1"/>
          </a:fontRef>
        </p:style>
      </p:cxnSp>
      <p:pic>
        <p:nvPicPr>
          <p:cNvPr id="4" name="Picture 3">
            <a:extLst>
              <a:ext uri="{FF2B5EF4-FFF2-40B4-BE49-F238E27FC236}">
                <a16:creationId xmlns:a16="http://schemas.microsoft.com/office/drawing/2014/main" id="{7D70AACC-2F80-3B4A-3D8E-AB466A3E10E2}"/>
              </a:ext>
            </a:extLst>
          </p:cNvPr>
          <p:cNvPicPr>
            <a:picLocks noChangeAspect="1"/>
          </p:cNvPicPr>
          <p:nvPr/>
        </p:nvPicPr>
        <p:blipFill>
          <a:blip r:embed="rId6"/>
          <a:stretch>
            <a:fillRect/>
          </a:stretch>
        </p:blipFill>
        <p:spPr>
          <a:xfrm>
            <a:off x="726222" y="1325563"/>
            <a:ext cx="4709757" cy="2664296"/>
          </a:xfrm>
          <a:prstGeom prst="rect">
            <a:avLst/>
          </a:prstGeom>
        </p:spPr>
      </p:pic>
    </p:spTree>
    <p:extLst>
      <p:ext uri="{BB962C8B-B14F-4D97-AF65-F5344CB8AC3E}">
        <p14:creationId xmlns:p14="http://schemas.microsoft.com/office/powerpoint/2010/main" val="10410229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40366-FCB1-03F3-8B9B-DFD2FB1D7FCF}"/>
              </a:ext>
            </a:extLst>
          </p:cNvPr>
          <p:cNvSpPr>
            <a:spLocks noGrp="1"/>
          </p:cNvSpPr>
          <p:nvPr>
            <p:ph type="title"/>
          </p:nvPr>
        </p:nvSpPr>
        <p:spPr>
          <a:xfrm>
            <a:off x="838200" y="231731"/>
            <a:ext cx="10515600" cy="1325563"/>
          </a:xfrm>
        </p:spPr>
        <p:txBody>
          <a:bodyPr>
            <a:normAutofit/>
          </a:bodyPr>
          <a:lstStyle/>
          <a:p>
            <a:r>
              <a:rPr lang="en-US" sz="3600" b="1" dirty="0">
                <a:latin typeface="Abadi MT Condensed Extra Bold" panose="020B0306030101010103" pitchFamily="34" charset="77"/>
              </a:rPr>
              <a:t>Routing Main LR (</a:t>
            </a:r>
            <a:r>
              <a:rPr lang="en-US" sz="3600" b="1" dirty="0" err="1">
                <a:latin typeface="Abadi MT Condensed Extra Bold" panose="020B0306030101010103" pitchFamily="34" charset="77"/>
              </a:rPr>
              <a:t>Pre-Fader+Mute</a:t>
            </a:r>
            <a:r>
              <a:rPr lang="en-US" sz="3600" b="1" dirty="0">
                <a:latin typeface="Abadi MT Condensed Extra Bold" panose="020B0306030101010103" pitchFamily="34" charset="77"/>
              </a:rPr>
              <a:t>)for Live Streaming</a:t>
            </a:r>
            <a:endParaRPr lang="en-US" sz="2400" dirty="0"/>
          </a:p>
        </p:txBody>
      </p:sp>
      <p:sp>
        <p:nvSpPr>
          <p:cNvPr id="3" name="Content Placeholder 2">
            <a:extLst>
              <a:ext uri="{FF2B5EF4-FFF2-40B4-BE49-F238E27FC236}">
                <a16:creationId xmlns:a16="http://schemas.microsoft.com/office/drawing/2014/main" id="{2EE6CBFE-F95E-D732-69D0-12B51A15F5F1}"/>
              </a:ext>
            </a:extLst>
          </p:cNvPr>
          <p:cNvSpPr>
            <a:spLocks noGrp="1"/>
          </p:cNvSpPr>
          <p:nvPr>
            <p:ph idx="1"/>
          </p:nvPr>
        </p:nvSpPr>
        <p:spPr>
          <a:xfrm>
            <a:off x="838202" y="4133590"/>
            <a:ext cx="6213952" cy="2530257"/>
          </a:xfrm>
        </p:spPr>
        <p:txBody>
          <a:bodyPr>
            <a:normAutofit/>
          </a:bodyPr>
          <a:lstStyle/>
          <a:p>
            <a:r>
              <a:rPr lang="en-US" sz="1800" dirty="0">
                <a:solidFill>
                  <a:srgbClr val="FF0000"/>
                </a:solidFill>
              </a:rPr>
              <a:t>(Not In Use. Not updated)</a:t>
            </a:r>
          </a:p>
          <a:p>
            <a:r>
              <a:rPr lang="en-US" sz="1800" dirty="0"/>
              <a:t>We made a copy of MAIN LR (Pre-Fader + Mute) to OUT 9-10</a:t>
            </a:r>
          </a:p>
          <a:p>
            <a:r>
              <a:rPr lang="en-US" sz="1800" dirty="0"/>
              <a:t>Then we send/map OUT 9-10 to Card Outputs 1-8</a:t>
            </a:r>
          </a:p>
          <a:p>
            <a:r>
              <a:rPr lang="en-US" sz="1800" dirty="0"/>
              <a:t>On the computer, the copy of MAIN LR (Pre-Fader + Mute) will appear as “X-USB 1-2”</a:t>
            </a:r>
          </a:p>
          <a:p>
            <a:r>
              <a:rPr lang="en-US" sz="1800" dirty="0"/>
              <a:t>Therefore, we should feed “X-USB 1-2” to the streaming app ”OBS” as the “mic/aux in” (adjust the gain if necessary)</a:t>
            </a:r>
          </a:p>
        </p:txBody>
      </p:sp>
      <p:pic>
        <p:nvPicPr>
          <p:cNvPr id="4" name="Picture 3">
            <a:extLst>
              <a:ext uri="{FF2B5EF4-FFF2-40B4-BE49-F238E27FC236}">
                <a16:creationId xmlns:a16="http://schemas.microsoft.com/office/drawing/2014/main" id="{455E92C5-F20B-796A-3419-409C9F624471}"/>
              </a:ext>
            </a:extLst>
          </p:cNvPr>
          <p:cNvPicPr>
            <a:picLocks noChangeAspect="1"/>
          </p:cNvPicPr>
          <p:nvPr/>
        </p:nvPicPr>
        <p:blipFill>
          <a:blip r:embed="rId3"/>
          <a:stretch>
            <a:fillRect/>
          </a:stretch>
        </p:blipFill>
        <p:spPr>
          <a:xfrm>
            <a:off x="5899759" y="1234614"/>
            <a:ext cx="4740166" cy="2759442"/>
          </a:xfrm>
          <a:prstGeom prst="rect">
            <a:avLst/>
          </a:prstGeom>
        </p:spPr>
      </p:pic>
      <p:pic>
        <p:nvPicPr>
          <p:cNvPr id="5" name="Picture 4">
            <a:extLst>
              <a:ext uri="{FF2B5EF4-FFF2-40B4-BE49-F238E27FC236}">
                <a16:creationId xmlns:a16="http://schemas.microsoft.com/office/drawing/2014/main" id="{C9F7BFF5-37E9-78C4-5733-C111197FFE91}"/>
              </a:ext>
            </a:extLst>
          </p:cNvPr>
          <p:cNvPicPr>
            <a:picLocks noChangeAspect="1"/>
          </p:cNvPicPr>
          <p:nvPr/>
        </p:nvPicPr>
        <p:blipFill>
          <a:blip r:embed="rId4"/>
          <a:stretch>
            <a:fillRect/>
          </a:stretch>
        </p:blipFill>
        <p:spPr>
          <a:xfrm>
            <a:off x="691210" y="1173288"/>
            <a:ext cx="4986358" cy="2820768"/>
          </a:xfrm>
          <a:prstGeom prst="rect">
            <a:avLst/>
          </a:prstGeom>
        </p:spPr>
      </p:pic>
    </p:spTree>
    <p:extLst>
      <p:ext uri="{BB962C8B-B14F-4D97-AF65-F5344CB8AC3E}">
        <p14:creationId xmlns:p14="http://schemas.microsoft.com/office/powerpoint/2010/main" val="11968796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40366-FCB1-03F3-8B9B-DFD2FB1D7FCF}"/>
              </a:ext>
            </a:extLst>
          </p:cNvPr>
          <p:cNvSpPr>
            <a:spLocks noGrp="1"/>
          </p:cNvSpPr>
          <p:nvPr>
            <p:ph type="title"/>
          </p:nvPr>
        </p:nvSpPr>
        <p:spPr>
          <a:xfrm>
            <a:off x="838200" y="231731"/>
            <a:ext cx="10515600" cy="1325563"/>
          </a:xfrm>
        </p:spPr>
        <p:txBody>
          <a:bodyPr>
            <a:normAutofit/>
          </a:bodyPr>
          <a:lstStyle/>
          <a:p>
            <a:r>
              <a:rPr lang="en-US" sz="3200" b="1" dirty="0">
                <a:latin typeface="Abadi MT Condensed Extra Bold" panose="020B0306030101010103" pitchFamily="34" charset="77"/>
              </a:rPr>
              <a:t>Routing Main LR (Pre-Fader) Of Aux Out</a:t>
            </a:r>
            <a:endParaRPr lang="en-US" sz="2000" dirty="0"/>
          </a:p>
        </p:txBody>
      </p:sp>
      <p:sp>
        <p:nvSpPr>
          <p:cNvPr id="3" name="Content Placeholder 2">
            <a:extLst>
              <a:ext uri="{FF2B5EF4-FFF2-40B4-BE49-F238E27FC236}">
                <a16:creationId xmlns:a16="http://schemas.microsoft.com/office/drawing/2014/main" id="{2EE6CBFE-F95E-D732-69D0-12B51A15F5F1}"/>
              </a:ext>
            </a:extLst>
          </p:cNvPr>
          <p:cNvSpPr>
            <a:spLocks noGrp="1"/>
          </p:cNvSpPr>
          <p:nvPr>
            <p:ph idx="1"/>
          </p:nvPr>
        </p:nvSpPr>
        <p:spPr>
          <a:xfrm>
            <a:off x="8129392" y="1327759"/>
            <a:ext cx="3494762" cy="3645073"/>
          </a:xfrm>
        </p:spPr>
        <p:txBody>
          <a:bodyPr>
            <a:normAutofit/>
          </a:bodyPr>
          <a:lstStyle/>
          <a:p>
            <a:r>
              <a:rPr lang="en-US" sz="1800" dirty="0">
                <a:solidFill>
                  <a:srgbClr val="FF0000"/>
                </a:solidFill>
              </a:rPr>
              <a:t>(Not In Use. Not updated)</a:t>
            </a:r>
          </a:p>
          <a:p>
            <a:r>
              <a:rPr lang="en-US" sz="1800" dirty="0"/>
              <a:t>Send Main L to Aux 1 to FM transmitter &gt;&gt; the next-door FM receiver and speakers</a:t>
            </a:r>
          </a:p>
          <a:p>
            <a:pPr marL="285750" indent="-285750">
              <a:buFont typeface="Arial" panose="020B0604020202020204" pitchFamily="34" charset="0"/>
              <a:buChar char="•"/>
            </a:pPr>
            <a:r>
              <a:rPr lang="en-US" sz="1800" dirty="0"/>
              <a:t>Send Main LR to Aux Out 5-6 to utilize the TRS/RCA sockets to Sound Blaster K3+ audio interface &gt;&gt; computer for OBS streaming</a:t>
            </a:r>
          </a:p>
          <a:p>
            <a:r>
              <a:rPr lang="en-US" sz="1800" dirty="0"/>
              <a:t>Aux Out 2-4 not in use</a:t>
            </a:r>
          </a:p>
          <a:p>
            <a:endParaRPr lang="en-US" sz="1800" dirty="0"/>
          </a:p>
          <a:p>
            <a:pPr marL="0" indent="0">
              <a:buNone/>
            </a:pPr>
            <a:endParaRPr lang="en-US" sz="1800" dirty="0"/>
          </a:p>
          <a:p>
            <a:pPr marL="0" indent="0">
              <a:buNone/>
            </a:pPr>
            <a:endParaRPr lang="en-US" sz="1800" dirty="0"/>
          </a:p>
        </p:txBody>
      </p:sp>
      <p:pic>
        <p:nvPicPr>
          <p:cNvPr id="7" name="Picture 6">
            <a:extLst>
              <a:ext uri="{FF2B5EF4-FFF2-40B4-BE49-F238E27FC236}">
                <a16:creationId xmlns:a16="http://schemas.microsoft.com/office/drawing/2014/main" id="{35A2D4E6-4540-A701-6F6C-A121E4BB085F}"/>
              </a:ext>
            </a:extLst>
          </p:cNvPr>
          <p:cNvPicPr>
            <a:picLocks noChangeAspect="1"/>
          </p:cNvPicPr>
          <p:nvPr/>
        </p:nvPicPr>
        <p:blipFill>
          <a:blip r:embed="rId3"/>
          <a:stretch>
            <a:fillRect/>
          </a:stretch>
        </p:blipFill>
        <p:spPr>
          <a:xfrm>
            <a:off x="947771" y="1207599"/>
            <a:ext cx="6734523" cy="3825209"/>
          </a:xfrm>
          <a:prstGeom prst="rect">
            <a:avLst/>
          </a:prstGeom>
        </p:spPr>
      </p:pic>
    </p:spTree>
    <p:extLst>
      <p:ext uri="{BB962C8B-B14F-4D97-AF65-F5344CB8AC3E}">
        <p14:creationId xmlns:p14="http://schemas.microsoft.com/office/powerpoint/2010/main" val="1730532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1BFFE-9792-0F15-D13F-3E4CCE694FD2}"/>
              </a:ext>
            </a:extLst>
          </p:cNvPr>
          <p:cNvSpPr>
            <a:spLocks noGrp="1"/>
          </p:cNvSpPr>
          <p:nvPr>
            <p:ph type="title"/>
          </p:nvPr>
        </p:nvSpPr>
        <p:spPr>
          <a:xfrm>
            <a:off x="838201" y="0"/>
            <a:ext cx="10515600" cy="1325563"/>
          </a:xfrm>
        </p:spPr>
        <p:txBody>
          <a:bodyPr/>
          <a:lstStyle/>
          <a:p>
            <a:r>
              <a:rPr lang="en-US" b="1" dirty="0">
                <a:latin typeface="Abadi MT Condensed Extra Bold" panose="020B0306030101010103" pitchFamily="34" charset="77"/>
              </a:rPr>
              <a:t>A Glimpse of Our PA System</a:t>
            </a:r>
          </a:p>
        </p:txBody>
      </p:sp>
      <p:sp>
        <p:nvSpPr>
          <p:cNvPr id="3" name="Content Placeholder 2">
            <a:extLst>
              <a:ext uri="{FF2B5EF4-FFF2-40B4-BE49-F238E27FC236}">
                <a16:creationId xmlns:a16="http://schemas.microsoft.com/office/drawing/2014/main" id="{392A841E-2784-D602-374E-D65C129BCD02}"/>
              </a:ext>
            </a:extLst>
          </p:cNvPr>
          <p:cNvSpPr>
            <a:spLocks noGrp="1"/>
          </p:cNvSpPr>
          <p:nvPr>
            <p:ph idx="1"/>
          </p:nvPr>
        </p:nvSpPr>
        <p:spPr>
          <a:xfrm>
            <a:off x="838199" y="1152396"/>
            <a:ext cx="5462393" cy="5705604"/>
          </a:xfrm>
        </p:spPr>
        <p:txBody>
          <a:bodyPr>
            <a:normAutofit fontScale="85000" lnSpcReduction="20000"/>
          </a:bodyPr>
          <a:lstStyle/>
          <a:p>
            <a:r>
              <a:rPr lang="en-US" sz="2400" dirty="0"/>
              <a:t>Mixer</a:t>
            </a:r>
          </a:p>
          <a:p>
            <a:pPr lvl="1"/>
            <a:r>
              <a:rPr lang="en-US" sz="2000" dirty="0"/>
              <a:t>Behringer X32 rack (22 IN, 14 OUT)</a:t>
            </a:r>
          </a:p>
          <a:p>
            <a:pPr lvl="1"/>
            <a:r>
              <a:rPr lang="en-US" sz="1800" dirty="0"/>
              <a:t>DELL PC for control and audio interfaces</a:t>
            </a:r>
          </a:p>
          <a:p>
            <a:pPr lvl="1"/>
            <a:endParaRPr lang="en-US" sz="2000" dirty="0"/>
          </a:p>
          <a:p>
            <a:r>
              <a:rPr lang="en-US" sz="2400" dirty="0"/>
              <a:t>Inputs:</a:t>
            </a:r>
          </a:p>
          <a:p>
            <a:pPr lvl="1"/>
            <a:r>
              <a:rPr lang="en-US" sz="2000" dirty="0"/>
              <a:t>2 wired microphones (SM58)</a:t>
            </a:r>
          </a:p>
          <a:p>
            <a:pPr lvl="1"/>
            <a:r>
              <a:rPr lang="en-US" sz="2000" dirty="0"/>
              <a:t>GTD G-787 wireless microphone receiver </a:t>
            </a:r>
          </a:p>
          <a:p>
            <a:pPr lvl="2"/>
            <a:r>
              <a:rPr lang="en-US" sz="1600" dirty="0"/>
              <a:t>wireless bodypack x2</a:t>
            </a:r>
          </a:p>
          <a:p>
            <a:pPr lvl="2"/>
            <a:r>
              <a:rPr lang="en-US" sz="1600" dirty="0"/>
              <a:t>wireless handhold x2</a:t>
            </a:r>
          </a:p>
          <a:p>
            <a:pPr lvl="1"/>
            <a:r>
              <a:rPr lang="en-US" sz="2000" dirty="0"/>
              <a:t>2 keyboards</a:t>
            </a:r>
          </a:p>
          <a:p>
            <a:pPr lvl="1"/>
            <a:r>
              <a:rPr lang="en-US" sz="2000" dirty="0"/>
              <a:t>HDMI audio input through AUX ports</a:t>
            </a:r>
          </a:p>
          <a:p>
            <a:pPr lvl="1"/>
            <a:r>
              <a:rPr lang="en-US" sz="2000" dirty="0"/>
              <a:t>PC audio through X32 audio interface (X-USB)</a:t>
            </a:r>
          </a:p>
          <a:p>
            <a:pPr lvl="1"/>
            <a:r>
              <a:rPr lang="en-US" sz="2000" dirty="0">
                <a:solidFill>
                  <a:schemeClr val="bg1">
                    <a:lumMod val="75000"/>
                  </a:schemeClr>
                </a:solidFill>
              </a:rPr>
              <a:t>1 guitar (with built-in pickup)</a:t>
            </a:r>
          </a:p>
          <a:p>
            <a:pPr lvl="1"/>
            <a:r>
              <a:rPr lang="en-US" sz="2000" dirty="0">
                <a:solidFill>
                  <a:schemeClr val="bg1">
                    <a:lumMod val="75000"/>
                  </a:schemeClr>
                </a:solidFill>
              </a:rPr>
              <a:t>1 violin (needs pickup)</a:t>
            </a:r>
          </a:p>
          <a:p>
            <a:pPr lvl="1"/>
            <a:endParaRPr lang="en-US" sz="2000" dirty="0">
              <a:solidFill>
                <a:schemeClr val="bg1">
                  <a:lumMod val="75000"/>
                </a:schemeClr>
              </a:solidFill>
            </a:endParaRPr>
          </a:p>
          <a:p>
            <a:r>
              <a:rPr lang="en-US" sz="2400" dirty="0"/>
              <a:t>Auxiliaries </a:t>
            </a:r>
          </a:p>
          <a:p>
            <a:pPr lvl="1"/>
            <a:r>
              <a:rPr lang="en-US" sz="2000" dirty="0"/>
              <a:t>Power conditioner</a:t>
            </a:r>
          </a:p>
          <a:p>
            <a:pPr lvl="1"/>
            <a:r>
              <a:rPr lang="en-US" sz="2000" dirty="0"/>
              <a:t>Power extension cord and outlets</a:t>
            </a:r>
          </a:p>
          <a:p>
            <a:pPr lvl="1"/>
            <a:r>
              <a:rPr lang="en-US" sz="2000" dirty="0"/>
              <a:t>Digital Stage box Behringer SD16, 16 Input, 8 Output</a:t>
            </a:r>
          </a:p>
          <a:p>
            <a:pPr lvl="1"/>
            <a:r>
              <a:rPr lang="en-US" sz="2000" dirty="0"/>
              <a:t>Snake cable, 8 sends, 4 returns</a:t>
            </a:r>
          </a:p>
          <a:p>
            <a:pPr lvl="1"/>
            <a:r>
              <a:rPr lang="en-US" sz="2000" dirty="0"/>
              <a:t>DI boxes (for active/powered inputs)</a:t>
            </a:r>
          </a:p>
        </p:txBody>
      </p:sp>
      <p:sp>
        <p:nvSpPr>
          <p:cNvPr id="4" name="Content Placeholder 2">
            <a:extLst>
              <a:ext uri="{FF2B5EF4-FFF2-40B4-BE49-F238E27FC236}">
                <a16:creationId xmlns:a16="http://schemas.microsoft.com/office/drawing/2014/main" id="{189A6048-C8EE-9487-91EC-A245774FDFE5}"/>
              </a:ext>
            </a:extLst>
          </p:cNvPr>
          <p:cNvSpPr txBox="1">
            <a:spLocks/>
          </p:cNvSpPr>
          <p:nvPr/>
        </p:nvSpPr>
        <p:spPr>
          <a:xfrm>
            <a:off x="6684726" y="1152396"/>
            <a:ext cx="5757794" cy="49678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Outputs</a:t>
            </a:r>
          </a:p>
          <a:p>
            <a:pPr lvl="1"/>
            <a:r>
              <a:rPr lang="en-US" sz="2000" dirty="0"/>
              <a:t>Main output</a:t>
            </a:r>
          </a:p>
          <a:p>
            <a:pPr lvl="2"/>
            <a:r>
              <a:rPr lang="en-US" sz="1600" dirty="0"/>
              <a:t>Speaker power amplifier (Behringer NX3000)</a:t>
            </a:r>
          </a:p>
          <a:p>
            <a:pPr lvl="2"/>
            <a:r>
              <a:rPr lang="en-US" sz="1600" dirty="0"/>
              <a:t>Two wall-mounted speakers (Left &amp; Right)</a:t>
            </a:r>
          </a:p>
          <a:p>
            <a:pPr lvl="2"/>
            <a:endParaRPr lang="en-US" sz="2400" dirty="0"/>
          </a:p>
          <a:p>
            <a:pPr lvl="1"/>
            <a:r>
              <a:rPr lang="en-US" sz="2000" dirty="0"/>
              <a:t>Monitors</a:t>
            </a:r>
          </a:p>
          <a:p>
            <a:pPr lvl="2"/>
            <a:r>
              <a:rPr lang="en-US" sz="1600" dirty="0" err="1"/>
              <a:t>Headamp</a:t>
            </a:r>
            <a:r>
              <a:rPr lang="en-US" sz="1600" dirty="0"/>
              <a:t>-powered in-ear monitors for singers 1</a:t>
            </a:r>
          </a:p>
          <a:p>
            <a:pPr lvl="2"/>
            <a:r>
              <a:rPr lang="en-US" sz="1600" dirty="0"/>
              <a:t>Battery-powered in-ear monitors for singers 2	</a:t>
            </a:r>
          </a:p>
          <a:p>
            <a:pPr lvl="2"/>
            <a:r>
              <a:rPr lang="en-US" sz="1600" dirty="0" err="1"/>
              <a:t>Headamp</a:t>
            </a:r>
            <a:r>
              <a:rPr lang="en-US" sz="1600" dirty="0"/>
              <a:t>-powered in-ear monitors for pianists 1</a:t>
            </a:r>
          </a:p>
          <a:p>
            <a:pPr lvl="2"/>
            <a:r>
              <a:rPr lang="en-US" sz="1600" dirty="0"/>
              <a:t>Battery-powered in-ear monitors for pianists 2	</a:t>
            </a:r>
            <a:endParaRPr lang="en-US" sz="1600" dirty="0">
              <a:solidFill>
                <a:schemeClr val="bg1">
                  <a:lumMod val="75000"/>
                </a:schemeClr>
              </a:solidFill>
            </a:endParaRPr>
          </a:p>
          <a:p>
            <a:pPr lvl="2"/>
            <a:endParaRPr lang="en-US" sz="2000" dirty="0">
              <a:solidFill>
                <a:schemeClr val="bg1">
                  <a:lumMod val="75000"/>
                </a:schemeClr>
              </a:solidFill>
            </a:endParaRPr>
          </a:p>
          <a:p>
            <a:pPr lvl="1"/>
            <a:r>
              <a:rPr lang="en-US" sz="2000" dirty="0"/>
              <a:t>Other outputs</a:t>
            </a:r>
          </a:p>
          <a:p>
            <a:pPr lvl="2"/>
            <a:r>
              <a:rPr lang="en-US" sz="1600" dirty="0"/>
              <a:t>Digital audio for live streaming</a:t>
            </a:r>
          </a:p>
          <a:p>
            <a:pPr lvl="2"/>
            <a:r>
              <a:rPr lang="en-US" sz="1600" dirty="0"/>
              <a:t>FM radio for the next-door</a:t>
            </a:r>
          </a:p>
          <a:p>
            <a:pPr lvl="2"/>
            <a:r>
              <a:rPr lang="en-US" sz="1600" dirty="0"/>
              <a:t>Headphone at the console (for monitoring)</a:t>
            </a:r>
          </a:p>
          <a:p>
            <a:pPr marL="457200" lvl="1" indent="0">
              <a:buNone/>
            </a:pPr>
            <a:endParaRPr lang="en-US" dirty="0">
              <a:solidFill>
                <a:schemeClr val="bg1">
                  <a:lumMod val="75000"/>
                </a:schemeClr>
              </a:solidFill>
            </a:endParaRPr>
          </a:p>
          <a:p>
            <a:endParaRPr lang="en-US" dirty="0"/>
          </a:p>
        </p:txBody>
      </p:sp>
    </p:spTree>
    <p:extLst>
      <p:ext uri="{BB962C8B-B14F-4D97-AF65-F5344CB8AC3E}">
        <p14:creationId xmlns:p14="http://schemas.microsoft.com/office/powerpoint/2010/main" val="15059164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5E018-80B9-40B0-F558-DAFBFBBADD6C}"/>
              </a:ext>
            </a:extLst>
          </p:cNvPr>
          <p:cNvSpPr>
            <a:spLocks noGrp="1"/>
          </p:cNvSpPr>
          <p:nvPr>
            <p:ph type="title"/>
          </p:nvPr>
        </p:nvSpPr>
        <p:spPr/>
        <p:txBody>
          <a:bodyPr/>
          <a:lstStyle/>
          <a:p>
            <a:r>
              <a:rPr lang="en-US" b="1" dirty="0">
                <a:latin typeface="Abadi MT Condensed Extra Bold" panose="020B0306030101010103" pitchFamily="34" charset="77"/>
              </a:rPr>
              <a:t>Power ON/OFF</a:t>
            </a:r>
          </a:p>
        </p:txBody>
      </p:sp>
      <p:sp>
        <p:nvSpPr>
          <p:cNvPr id="3" name="Content Placeholder 2">
            <a:extLst>
              <a:ext uri="{FF2B5EF4-FFF2-40B4-BE49-F238E27FC236}">
                <a16:creationId xmlns:a16="http://schemas.microsoft.com/office/drawing/2014/main" id="{0B1A090C-8D86-2218-EBB2-2C3CE32217F2}"/>
              </a:ext>
            </a:extLst>
          </p:cNvPr>
          <p:cNvSpPr>
            <a:spLocks noGrp="1"/>
          </p:cNvSpPr>
          <p:nvPr>
            <p:ph idx="1"/>
          </p:nvPr>
        </p:nvSpPr>
        <p:spPr/>
        <p:txBody>
          <a:bodyPr/>
          <a:lstStyle/>
          <a:p>
            <a:r>
              <a:rPr lang="en-US" dirty="0"/>
              <a:t>Please follow the order below to turn </a:t>
            </a:r>
            <a:r>
              <a:rPr lang="en-US" b="1" dirty="0"/>
              <a:t>ON</a:t>
            </a:r>
            <a:r>
              <a:rPr lang="en-US" dirty="0"/>
              <a:t> the system:</a:t>
            </a:r>
          </a:p>
          <a:p>
            <a:pPr lvl="1"/>
            <a:r>
              <a:rPr lang="en-US" b="1" dirty="0">
                <a:solidFill>
                  <a:schemeClr val="accent2"/>
                </a:solidFill>
              </a:rPr>
              <a:t>Power conditioner &gt;&gt; X32 rack &gt;&gt; power amplifier</a:t>
            </a:r>
          </a:p>
          <a:p>
            <a:endParaRPr lang="en-US" dirty="0"/>
          </a:p>
          <a:p>
            <a:r>
              <a:rPr lang="en-US" dirty="0"/>
              <a:t>Please follow the order below to turn </a:t>
            </a:r>
            <a:r>
              <a:rPr lang="en-US" b="1" dirty="0"/>
              <a:t>OFF</a:t>
            </a:r>
            <a:r>
              <a:rPr lang="en-US" dirty="0"/>
              <a:t> the system:</a:t>
            </a:r>
          </a:p>
          <a:p>
            <a:pPr lvl="1"/>
            <a:r>
              <a:rPr lang="en-US" b="1" dirty="0">
                <a:solidFill>
                  <a:schemeClr val="accent2"/>
                </a:solidFill>
              </a:rPr>
              <a:t>Power amplifier &gt;&gt; X32 rack &gt;&gt; power conditioner</a:t>
            </a:r>
          </a:p>
          <a:p>
            <a:endParaRPr lang="en-US" dirty="0"/>
          </a:p>
          <a:p>
            <a:endParaRPr lang="en-US" dirty="0"/>
          </a:p>
        </p:txBody>
      </p:sp>
    </p:spTree>
    <p:extLst>
      <p:ext uri="{BB962C8B-B14F-4D97-AF65-F5344CB8AC3E}">
        <p14:creationId xmlns:p14="http://schemas.microsoft.com/office/powerpoint/2010/main" val="38028054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1BFFE-9792-0F15-D13F-3E4CCE694FD2}"/>
              </a:ext>
            </a:extLst>
          </p:cNvPr>
          <p:cNvSpPr>
            <a:spLocks noGrp="1"/>
          </p:cNvSpPr>
          <p:nvPr>
            <p:ph type="title"/>
          </p:nvPr>
        </p:nvSpPr>
        <p:spPr>
          <a:xfrm>
            <a:off x="838201" y="0"/>
            <a:ext cx="10515600" cy="1325563"/>
          </a:xfrm>
        </p:spPr>
        <p:txBody>
          <a:bodyPr/>
          <a:lstStyle/>
          <a:p>
            <a:r>
              <a:rPr lang="en-US" b="1" dirty="0">
                <a:latin typeface="Abadi MT Condensed Extra Bold" panose="020B0306030101010103" pitchFamily="34" charset="77"/>
              </a:rPr>
              <a:t>Our PA System: </a:t>
            </a:r>
            <a:r>
              <a:rPr lang="en-US" sz="2800" dirty="0"/>
              <a:t>user’s manual</a:t>
            </a:r>
            <a:endParaRPr lang="en-US" dirty="0"/>
          </a:p>
        </p:txBody>
      </p:sp>
      <p:sp>
        <p:nvSpPr>
          <p:cNvPr id="3" name="Content Placeholder 2">
            <a:extLst>
              <a:ext uri="{FF2B5EF4-FFF2-40B4-BE49-F238E27FC236}">
                <a16:creationId xmlns:a16="http://schemas.microsoft.com/office/drawing/2014/main" id="{392A841E-2784-D602-374E-D65C129BCD02}"/>
              </a:ext>
            </a:extLst>
          </p:cNvPr>
          <p:cNvSpPr>
            <a:spLocks noGrp="1"/>
          </p:cNvSpPr>
          <p:nvPr>
            <p:ph idx="1"/>
          </p:nvPr>
        </p:nvSpPr>
        <p:spPr>
          <a:xfrm>
            <a:off x="838199" y="1152396"/>
            <a:ext cx="8593900" cy="5705604"/>
          </a:xfrm>
        </p:spPr>
        <p:txBody>
          <a:bodyPr>
            <a:normAutofit fontScale="85000" lnSpcReduction="20000"/>
          </a:bodyPr>
          <a:lstStyle/>
          <a:p>
            <a:r>
              <a:rPr lang="en-US" sz="2400" dirty="0"/>
              <a:t>How to connect X32 rack to computers and/or iPad</a:t>
            </a:r>
          </a:p>
          <a:p>
            <a:r>
              <a:rPr lang="en-US" sz="2400" dirty="0"/>
              <a:t>How to use the on-board control panel on X32 rack</a:t>
            </a:r>
          </a:p>
          <a:p>
            <a:r>
              <a:rPr lang="en-US" sz="2400" dirty="0"/>
              <a:t>How to set gain for microphones and other instruments</a:t>
            </a:r>
          </a:p>
          <a:p>
            <a:r>
              <a:rPr lang="en-US" sz="2400" dirty="0"/>
              <a:t>How to send signals to a </a:t>
            </a:r>
            <a:r>
              <a:rPr lang="en-US" sz="2400" dirty="0" err="1"/>
              <a:t>MixBus</a:t>
            </a:r>
            <a:r>
              <a:rPr lang="en-US" sz="2400" dirty="0"/>
              <a:t>, e.g., Main LR, monitors</a:t>
            </a:r>
          </a:p>
          <a:p>
            <a:r>
              <a:rPr lang="en-US" sz="2400" dirty="0"/>
              <a:t>How to use </a:t>
            </a:r>
            <a:r>
              <a:rPr lang="en-US" sz="2400" dirty="0" err="1"/>
              <a:t>Fx</a:t>
            </a:r>
            <a:r>
              <a:rPr lang="en-US" sz="2400" dirty="0"/>
              <a:t> (effects), e.g., reverb</a:t>
            </a:r>
          </a:p>
          <a:p>
            <a:r>
              <a:rPr lang="en-US" sz="2400" dirty="0"/>
              <a:t>How to use the mute groups</a:t>
            </a:r>
          </a:p>
          <a:p>
            <a:r>
              <a:rPr lang="en-US" sz="2400" dirty="0"/>
              <a:t>How to set Low Cut/Gate/</a:t>
            </a:r>
            <a:r>
              <a:rPr lang="en-US" sz="2400" dirty="0" err="1"/>
              <a:t>Dyn</a:t>
            </a:r>
            <a:r>
              <a:rPr lang="en-US" sz="2400" dirty="0"/>
              <a:t>/EQ</a:t>
            </a:r>
          </a:p>
          <a:p>
            <a:r>
              <a:rPr lang="en-US" sz="2400" dirty="0"/>
              <a:t>How to link channels (for stereo inputs)</a:t>
            </a:r>
          </a:p>
          <a:p>
            <a:r>
              <a:rPr lang="en-US" sz="2400" dirty="0"/>
              <a:t>How to save/load settings</a:t>
            </a:r>
          </a:p>
          <a:p>
            <a:r>
              <a:rPr lang="en-US" sz="2400" dirty="0"/>
              <a:t>How to set the limiters on the power amplifier</a:t>
            </a:r>
          </a:p>
          <a:p>
            <a:r>
              <a:rPr lang="en-US" sz="2400" dirty="0"/>
              <a:t>How to set up and use the monitors</a:t>
            </a:r>
          </a:p>
          <a:p>
            <a:r>
              <a:rPr lang="en-US" sz="2400" dirty="0"/>
              <a:t>How to set up audio for live streaming on computer</a:t>
            </a:r>
          </a:p>
          <a:p>
            <a:r>
              <a:rPr lang="en-US" sz="2400" dirty="0"/>
              <a:t>How to playback audio through the built-in sound card</a:t>
            </a:r>
          </a:p>
          <a:p>
            <a:r>
              <a:rPr lang="en-US" sz="2400" dirty="0"/>
              <a:t>How to do multitrack recording</a:t>
            </a:r>
          </a:p>
          <a:p>
            <a:r>
              <a:rPr lang="en-US" sz="2400" dirty="0"/>
              <a:t>Service routine check list</a:t>
            </a:r>
          </a:p>
          <a:p>
            <a:r>
              <a:rPr lang="en-US" sz="2400" dirty="0"/>
              <a:t>Trouble shooting  </a:t>
            </a:r>
          </a:p>
        </p:txBody>
      </p:sp>
    </p:spTree>
    <p:extLst>
      <p:ext uri="{BB962C8B-B14F-4D97-AF65-F5344CB8AC3E}">
        <p14:creationId xmlns:p14="http://schemas.microsoft.com/office/powerpoint/2010/main" val="25914170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0FF35-F3F8-3E51-CDEF-5DE96CBF5337}"/>
              </a:ext>
            </a:extLst>
          </p:cNvPr>
          <p:cNvSpPr>
            <a:spLocks noGrp="1"/>
          </p:cNvSpPr>
          <p:nvPr>
            <p:ph type="title"/>
          </p:nvPr>
        </p:nvSpPr>
        <p:spPr/>
        <p:txBody>
          <a:bodyPr>
            <a:normAutofit/>
          </a:bodyPr>
          <a:lstStyle/>
          <a:p>
            <a:r>
              <a:rPr lang="en-US" b="1" dirty="0">
                <a:solidFill>
                  <a:schemeClr val="accent2"/>
                </a:solidFill>
                <a:latin typeface="Abadi MT Condensed Extra Bold" panose="020B0306030101010103" pitchFamily="34" charset="77"/>
              </a:rPr>
              <a:t>How to</a:t>
            </a:r>
            <a:br>
              <a:rPr lang="en-US" dirty="0"/>
            </a:br>
            <a:r>
              <a:rPr lang="en-US" sz="2400" dirty="0">
                <a:solidFill>
                  <a:schemeClr val="accent2"/>
                </a:solidFill>
              </a:rPr>
              <a:t>tune the power amplifier Behringer NX3000 (once and for all)</a:t>
            </a:r>
            <a:endParaRPr lang="en-US" dirty="0">
              <a:solidFill>
                <a:schemeClr val="accent2"/>
              </a:solidFill>
            </a:endParaRPr>
          </a:p>
        </p:txBody>
      </p:sp>
      <p:sp>
        <p:nvSpPr>
          <p:cNvPr id="3" name="Content Placeholder 2">
            <a:extLst>
              <a:ext uri="{FF2B5EF4-FFF2-40B4-BE49-F238E27FC236}">
                <a16:creationId xmlns:a16="http://schemas.microsoft.com/office/drawing/2014/main" id="{D4614CFE-AFAF-469D-BE6C-DCEC4AE3D37A}"/>
              </a:ext>
            </a:extLst>
          </p:cNvPr>
          <p:cNvSpPr>
            <a:spLocks noGrp="1"/>
          </p:cNvSpPr>
          <p:nvPr>
            <p:ph idx="1"/>
          </p:nvPr>
        </p:nvSpPr>
        <p:spPr>
          <a:xfrm>
            <a:off x="838200" y="1690688"/>
            <a:ext cx="9181699" cy="4902434"/>
          </a:xfrm>
        </p:spPr>
        <p:txBody>
          <a:bodyPr>
            <a:normAutofit fontScale="70000" lnSpcReduction="20000"/>
          </a:bodyPr>
          <a:lstStyle/>
          <a:p>
            <a:r>
              <a:rPr lang="en-US" dirty="0"/>
              <a:t>The speakers and power amplifier much way more powerful than we may need (for some historical reason, we re-used the speakers). Therefore, we need to limit the output of the power amplifier.</a:t>
            </a:r>
          </a:p>
          <a:p>
            <a:endParaRPr lang="en-US" dirty="0"/>
          </a:p>
          <a:p>
            <a:r>
              <a:rPr lang="en-US" dirty="0"/>
              <a:t>The power amplifier just needs to be tuned once, and we should keep the settings unchanged, and fine the volume on the mixer. Below are how to initialize the settings:</a:t>
            </a:r>
          </a:p>
          <a:p>
            <a:pPr lvl="1"/>
            <a:endParaRPr lang="en-US" sz="2200" dirty="0"/>
          </a:p>
          <a:p>
            <a:pPr marL="687388" lvl="1" indent="-230188">
              <a:buFont typeface="+mj-lt"/>
              <a:buAutoNum type="arabicPeriod"/>
            </a:pPr>
            <a:r>
              <a:rPr lang="en-US" sz="2200" dirty="0">
                <a:solidFill>
                  <a:srgbClr val="FF0000"/>
                </a:solidFill>
              </a:rPr>
              <a:t>Before the procedure, make sure that the power amp is off and tune the level knobs to minimum;</a:t>
            </a:r>
          </a:p>
          <a:p>
            <a:pPr marL="687388" lvl="1" indent="-230188">
              <a:buFont typeface="+mj-lt"/>
              <a:buAutoNum type="arabicPeriod"/>
            </a:pPr>
            <a:endParaRPr lang="en-US" sz="2200" dirty="0"/>
          </a:p>
          <a:p>
            <a:pPr marL="687388" lvl="1" indent="-230188">
              <a:buFont typeface="+mj-lt"/>
              <a:buAutoNum type="arabicPeriod"/>
            </a:pPr>
            <a:r>
              <a:rPr lang="en-US" sz="2200" dirty="0"/>
              <a:t>have a reference sound output from the mixer, make sure the averaged the output level around -18 </a:t>
            </a:r>
            <a:r>
              <a:rPr lang="en-US" sz="2200" dirty="0" err="1"/>
              <a:t>dB.</a:t>
            </a:r>
            <a:r>
              <a:rPr lang="en-US" sz="2200" dirty="0"/>
              <a:t> When observing the main out meter on the mixer panel, it should turn yellow from green frequently;</a:t>
            </a:r>
          </a:p>
          <a:p>
            <a:pPr marL="687388" lvl="1" indent="-230188">
              <a:buFont typeface="+mj-lt"/>
              <a:buAutoNum type="arabicPeriod"/>
            </a:pPr>
            <a:endParaRPr lang="en-US" sz="2200" dirty="0"/>
          </a:p>
          <a:p>
            <a:pPr marL="687388" lvl="1" indent="-230188">
              <a:buFont typeface="+mj-lt"/>
              <a:buAutoNum type="arabicPeriod"/>
            </a:pPr>
            <a:r>
              <a:rPr lang="en-US" sz="2200" dirty="0"/>
              <a:t>Inject the output above to the power amp through Channel A and B;</a:t>
            </a:r>
          </a:p>
          <a:p>
            <a:pPr marL="687388" lvl="1" indent="-230188">
              <a:buFont typeface="+mj-lt"/>
              <a:buAutoNum type="arabicPeriod"/>
            </a:pPr>
            <a:endParaRPr lang="en-US" sz="2200" dirty="0"/>
          </a:p>
          <a:p>
            <a:pPr marL="687388" lvl="1" indent="-230188">
              <a:buFont typeface="+mj-lt"/>
              <a:buAutoNum type="arabicPeriod"/>
            </a:pPr>
            <a:r>
              <a:rPr lang="en-US" sz="2200" dirty="0"/>
              <a:t>turn on the power amp, tune the level knobs up slowly, one click at a time. Listen to the main (loud) speakers, stop tuning up when it is loud enough. </a:t>
            </a:r>
          </a:p>
          <a:p>
            <a:pPr marL="687388" lvl="1" indent="-230188">
              <a:buFont typeface="+mj-lt"/>
              <a:buAutoNum type="arabicPeriod"/>
            </a:pPr>
            <a:endParaRPr lang="en-US" sz="2200" dirty="0"/>
          </a:p>
          <a:p>
            <a:pPr marL="687388" lvl="1" indent="-230188">
              <a:buFont typeface="+mj-lt"/>
              <a:buAutoNum type="arabicPeriod"/>
            </a:pPr>
            <a:r>
              <a:rPr lang="en-US" sz="2200" dirty="0">
                <a:solidFill>
                  <a:srgbClr val="FF0000"/>
                </a:solidFill>
              </a:rPr>
              <a:t>Keep the settings unchanged, fine tune the volume on mixer when needs.   </a:t>
            </a:r>
          </a:p>
        </p:txBody>
      </p:sp>
    </p:spTree>
    <p:extLst>
      <p:ext uri="{BB962C8B-B14F-4D97-AF65-F5344CB8AC3E}">
        <p14:creationId xmlns:p14="http://schemas.microsoft.com/office/powerpoint/2010/main" val="28781729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8FD24-1ECE-E9C8-0BCB-F4AA48543FE2}"/>
              </a:ext>
            </a:extLst>
          </p:cNvPr>
          <p:cNvSpPr>
            <a:spLocks noGrp="1"/>
          </p:cNvSpPr>
          <p:nvPr>
            <p:ph type="title"/>
          </p:nvPr>
        </p:nvSpPr>
        <p:spPr/>
        <p:txBody>
          <a:bodyPr/>
          <a:lstStyle/>
          <a:p>
            <a:r>
              <a:rPr lang="en-US" b="1" dirty="0">
                <a:latin typeface="Abadi MT Condensed Extra Bold" panose="020B0306030101010103" pitchFamily="34" charset="77"/>
              </a:rPr>
              <a:t>Video System – Hardware</a:t>
            </a:r>
          </a:p>
        </p:txBody>
      </p:sp>
      <p:sp>
        <p:nvSpPr>
          <p:cNvPr id="3" name="Content Placeholder 2">
            <a:extLst>
              <a:ext uri="{FF2B5EF4-FFF2-40B4-BE49-F238E27FC236}">
                <a16:creationId xmlns:a16="http://schemas.microsoft.com/office/drawing/2014/main" id="{888662E4-B260-2683-2DF7-64C00507C3A5}"/>
              </a:ext>
            </a:extLst>
          </p:cNvPr>
          <p:cNvSpPr>
            <a:spLocks noGrp="1"/>
          </p:cNvSpPr>
          <p:nvPr>
            <p:ph idx="1"/>
          </p:nvPr>
        </p:nvSpPr>
        <p:spPr>
          <a:xfrm>
            <a:off x="838200" y="1690688"/>
            <a:ext cx="6077990" cy="4241688"/>
          </a:xfrm>
        </p:spPr>
        <p:txBody>
          <a:bodyPr/>
          <a:lstStyle/>
          <a:p>
            <a:r>
              <a:rPr lang="en-US" dirty="0">
                <a:latin typeface="Abadi MT Condensed Light" panose="020B0306030101010103" pitchFamily="34" charset="77"/>
              </a:rPr>
              <a:t>Dell desktop PC</a:t>
            </a:r>
          </a:p>
          <a:p>
            <a:r>
              <a:rPr lang="en-US" dirty="0">
                <a:latin typeface="Abadi MT Condensed Light" panose="020B0306030101010103" pitchFamily="34" charset="77"/>
              </a:rPr>
              <a:t>Epson ceiling-mount projector </a:t>
            </a:r>
          </a:p>
          <a:p>
            <a:r>
              <a:rPr lang="en-US" dirty="0">
                <a:latin typeface="Abadi MT Condensed Light" panose="020B0306030101010103" pitchFamily="34" charset="77"/>
              </a:rPr>
              <a:t>Sony camera</a:t>
            </a:r>
          </a:p>
          <a:p>
            <a:r>
              <a:rPr lang="en-US" dirty="0">
                <a:latin typeface="Abadi MT Condensed Light" panose="020B0306030101010103" pitchFamily="34" charset="77"/>
              </a:rPr>
              <a:t>HDMI switch and splitter (2 in 4 out)</a:t>
            </a:r>
          </a:p>
          <a:p>
            <a:r>
              <a:rPr lang="en-US" dirty="0">
                <a:latin typeface="Abadi MT Condensed Light" panose="020B0306030101010103" pitchFamily="34" charset="77"/>
              </a:rPr>
              <a:t>HDMI extension</a:t>
            </a:r>
          </a:p>
          <a:p>
            <a:r>
              <a:rPr lang="en-US" dirty="0">
                <a:latin typeface="Abadi MT Condensed Light" panose="020B0306030101010103" pitchFamily="34" charset="77"/>
              </a:rPr>
              <a:t>HDMI capture cards x2</a:t>
            </a:r>
          </a:p>
        </p:txBody>
      </p:sp>
    </p:spTree>
    <p:extLst>
      <p:ext uri="{BB962C8B-B14F-4D97-AF65-F5344CB8AC3E}">
        <p14:creationId xmlns:p14="http://schemas.microsoft.com/office/powerpoint/2010/main" val="15019663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BFEC5-E0BF-F759-21E8-147726CACD9B}"/>
              </a:ext>
            </a:extLst>
          </p:cNvPr>
          <p:cNvSpPr>
            <a:spLocks noGrp="1"/>
          </p:cNvSpPr>
          <p:nvPr>
            <p:ph type="title"/>
          </p:nvPr>
        </p:nvSpPr>
        <p:spPr>
          <a:xfrm>
            <a:off x="516364" y="165180"/>
            <a:ext cx="10515600" cy="1325563"/>
          </a:xfrm>
        </p:spPr>
        <p:txBody>
          <a:bodyPr/>
          <a:lstStyle/>
          <a:p>
            <a:r>
              <a:rPr lang="en-US" b="1" dirty="0">
                <a:latin typeface="Abadi MT Condensed Extra Bold" panose="020B0306030101010103" pitchFamily="34" charset="77"/>
              </a:rPr>
              <a:t>Video System – Signal Flow</a:t>
            </a:r>
          </a:p>
        </p:txBody>
      </p:sp>
      <p:sp>
        <p:nvSpPr>
          <p:cNvPr id="4" name="Rounded Rectangle 3">
            <a:extLst>
              <a:ext uri="{FF2B5EF4-FFF2-40B4-BE49-F238E27FC236}">
                <a16:creationId xmlns:a16="http://schemas.microsoft.com/office/drawing/2014/main" id="{D1CEB25E-175D-D6F0-2A25-09031521BB49}"/>
              </a:ext>
            </a:extLst>
          </p:cNvPr>
          <p:cNvSpPr/>
          <p:nvPr/>
        </p:nvSpPr>
        <p:spPr>
          <a:xfrm>
            <a:off x="566239" y="1627068"/>
            <a:ext cx="2162287" cy="51636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Laptop for sermon</a:t>
            </a:r>
          </a:p>
          <a:p>
            <a:pPr algn="ctr"/>
            <a:r>
              <a:rPr lang="en-US" dirty="0"/>
              <a:t>(the front computer)</a:t>
            </a:r>
          </a:p>
        </p:txBody>
      </p:sp>
      <p:sp>
        <p:nvSpPr>
          <p:cNvPr id="5" name="Rounded Rectangle 4">
            <a:extLst>
              <a:ext uri="{FF2B5EF4-FFF2-40B4-BE49-F238E27FC236}">
                <a16:creationId xmlns:a16="http://schemas.microsoft.com/office/drawing/2014/main" id="{30A54D9F-FECB-6D93-1553-B59882F2ECF4}"/>
              </a:ext>
            </a:extLst>
          </p:cNvPr>
          <p:cNvSpPr/>
          <p:nvPr/>
        </p:nvSpPr>
        <p:spPr>
          <a:xfrm>
            <a:off x="566239" y="2627803"/>
            <a:ext cx="2151529" cy="54595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Dell desktop PC </a:t>
            </a:r>
          </a:p>
          <a:p>
            <a:pPr algn="ctr"/>
            <a:r>
              <a:rPr lang="en-US" dirty="0"/>
              <a:t>(the console)</a:t>
            </a:r>
          </a:p>
        </p:txBody>
      </p:sp>
      <p:sp>
        <p:nvSpPr>
          <p:cNvPr id="6" name="Snip Diagonal Corner Rectangle 5">
            <a:extLst>
              <a:ext uri="{FF2B5EF4-FFF2-40B4-BE49-F238E27FC236}">
                <a16:creationId xmlns:a16="http://schemas.microsoft.com/office/drawing/2014/main" id="{EB265B15-73C0-7CEB-5F5B-1D27C8FDF05B}"/>
              </a:ext>
            </a:extLst>
          </p:cNvPr>
          <p:cNvSpPr/>
          <p:nvPr/>
        </p:nvSpPr>
        <p:spPr>
          <a:xfrm>
            <a:off x="7332802" y="1733350"/>
            <a:ext cx="4410635" cy="1494920"/>
          </a:xfrm>
          <a:prstGeom prst="snip2Diag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HDMI switch/splitter</a:t>
            </a:r>
          </a:p>
        </p:txBody>
      </p:sp>
      <p:sp>
        <p:nvSpPr>
          <p:cNvPr id="8" name="Round Diagonal Corner Rectangle 7">
            <a:extLst>
              <a:ext uri="{FF2B5EF4-FFF2-40B4-BE49-F238E27FC236}">
                <a16:creationId xmlns:a16="http://schemas.microsoft.com/office/drawing/2014/main" id="{9FBA5AEE-9DD5-8165-7149-AAF846ADC84A}"/>
              </a:ext>
            </a:extLst>
          </p:cNvPr>
          <p:cNvSpPr/>
          <p:nvPr/>
        </p:nvSpPr>
        <p:spPr>
          <a:xfrm>
            <a:off x="3696719" y="1787480"/>
            <a:ext cx="1043491" cy="290457"/>
          </a:xfrm>
          <a:prstGeom prst="round2Diag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t> HDMI extension box</a:t>
            </a:r>
          </a:p>
        </p:txBody>
      </p:sp>
      <p:sp>
        <p:nvSpPr>
          <p:cNvPr id="9" name="Round Diagonal Corner Rectangle 8">
            <a:extLst>
              <a:ext uri="{FF2B5EF4-FFF2-40B4-BE49-F238E27FC236}">
                <a16:creationId xmlns:a16="http://schemas.microsoft.com/office/drawing/2014/main" id="{BD03E487-FECD-B4A5-0227-7FD327E33529}"/>
              </a:ext>
            </a:extLst>
          </p:cNvPr>
          <p:cNvSpPr/>
          <p:nvPr/>
        </p:nvSpPr>
        <p:spPr>
          <a:xfrm>
            <a:off x="5484280" y="1787480"/>
            <a:ext cx="1043491" cy="290457"/>
          </a:xfrm>
          <a:prstGeom prst="round2Diag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t> HDMI extension box</a:t>
            </a:r>
          </a:p>
        </p:txBody>
      </p:sp>
      <p:cxnSp>
        <p:nvCxnSpPr>
          <p:cNvPr id="11" name="Straight Arrow Connector 10">
            <a:extLst>
              <a:ext uri="{FF2B5EF4-FFF2-40B4-BE49-F238E27FC236}">
                <a16:creationId xmlns:a16="http://schemas.microsoft.com/office/drawing/2014/main" id="{DE348549-3FE9-EB6B-4256-E3986C3B694F}"/>
              </a:ext>
            </a:extLst>
          </p:cNvPr>
          <p:cNvCxnSpPr>
            <a:cxnSpLocks/>
            <a:stCxn id="5" idx="3"/>
          </p:cNvCxnSpPr>
          <p:nvPr/>
        </p:nvCxnSpPr>
        <p:spPr>
          <a:xfrm>
            <a:off x="2717768" y="2900778"/>
            <a:ext cx="4444314"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E630AA5-B4FD-D607-D64E-D7F8EBE2B562}"/>
              </a:ext>
            </a:extLst>
          </p:cNvPr>
          <p:cNvCxnSpPr>
            <a:cxnSpLocks/>
          </p:cNvCxnSpPr>
          <p:nvPr/>
        </p:nvCxnSpPr>
        <p:spPr>
          <a:xfrm>
            <a:off x="2717768" y="1932708"/>
            <a:ext cx="875407"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3FB0BA1-D769-5D60-0868-B5BBA8A97900}"/>
              </a:ext>
            </a:extLst>
          </p:cNvPr>
          <p:cNvCxnSpPr>
            <a:cxnSpLocks/>
          </p:cNvCxnSpPr>
          <p:nvPr/>
        </p:nvCxnSpPr>
        <p:spPr>
          <a:xfrm>
            <a:off x="6703087" y="1932708"/>
            <a:ext cx="458995"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42694B4-6B7D-4112-16EC-CC080B4BF576}"/>
              </a:ext>
            </a:extLst>
          </p:cNvPr>
          <p:cNvCxnSpPr>
            <a:cxnSpLocks/>
          </p:cNvCxnSpPr>
          <p:nvPr/>
        </p:nvCxnSpPr>
        <p:spPr>
          <a:xfrm>
            <a:off x="4830022" y="1932708"/>
            <a:ext cx="458995"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60B77D4-2D00-1BF7-C3DD-928FD083E776}"/>
              </a:ext>
            </a:extLst>
          </p:cNvPr>
          <p:cNvSpPr txBox="1"/>
          <p:nvPr/>
        </p:nvSpPr>
        <p:spPr>
          <a:xfrm>
            <a:off x="2696231" y="2003189"/>
            <a:ext cx="1032783" cy="307777"/>
          </a:xfrm>
          <a:prstGeom prst="rect">
            <a:avLst/>
          </a:prstGeom>
          <a:noFill/>
        </p:spPr>
        <p:txBody>
          <a:bodyPr wrap="none" rtlCol="0">
            <a:spAutoFit/>
          </a:bodyPr>
          <a:lstStyle/>
          <a:p>
            <a:r>
              <a:rPr lang="en-US" sz="1400" dirty="0"/>
              <a:t>HDMI cable</a:t>
            </a:r>
          </a:p>
        </p:txBody>
      </p:sp>
      <p:sp>
        <p:nvSpPr>
          <p:cNvPr id="21" name="TextBox 20">
            <a:extLst>
              <a:ext uri="{FF2B5EF4-FFF2-40B4-BE49-F238E27FC236}">
                <a16:creationId xmlns:a16="http://schemas.microsoft.com/office/drawing/2014/main" id="{0AEE4394-34E0-7AC1-C129-A3467583F284}"/>
              </a:ext>
            </a:extLst>
          </p:cNvPr>
          <p:cNvSpPr txBox="1"/>
          <p:nvPr/>
        </p:nvSpPr>
        <p:spPr>
          <a:xfrm>
            <a:off x="4041023" y="2543668"/>
            <a:ext cx="1032783" cy="307777"/>
          </a:xfrm>
          <a:prstGeom prst="rect">
            <a:avLst/>
          </a:prstGeom>
          <a:noFill/>
        </p:spPr>
        <p:txBody>
          <a:bodyPr wrap="none" rtlCol="0">
            <a:spAutoFit/>
          </a:bodyPr>
          <a:lstStyle/>
          <a:p>
            <a:r>
              <a:rPr lang="en-US" sz="1400" dirty="0"/>
              <a:t>HDMI cable</a:t>
            </a:r>
          </a:p>
        </p:txBody>
      </p:sp>
      <p:sp>
        <p:nvSpPr>
          <p:cNvPr id="22" name="TextBox 21">
            <a:extLst>
              <a:ext uri="{FF2B5EF4-FFF2-40B4-BE49-F238E27FC236}">
                <a16:creationId xmlns:a16="http://schemas.microsoft.com/office/drawing/2014/main" id="{84EA103F-A4A9-2589-3CF7-E789310573E7}"/>
              </a:ext>
            </a:extLst>
          </p:cNvPr>
          <p:cNvSpPr txBox="1"/>
          <p:nvPr/>
        </p:nvSpPr>
        <p:spPr>
          <a:xfrm>
            <a:off x="6416192" y="2008557"/>
            <a:ext cx="1032783" cy="307777"/>
          </a:xfrm>
          <a:prstGeom prst="rect">
            <a:avLst/>
          </a:prstGeom>
          <a:noFill/>
        </p:spPr>
        <p:txBody>
          <a:bodyPr wrap="none" rtlCol="0">
            <a:spAutoFit/>
          </a:bodyPr>
          <a:lstStyle/>
          <a:p>
            <a:r>
              <a:rPr lang="en-US" sz="1400" dirty="0"/>
              <a:t>HDMI cable</a:t>
            </a:r>
          </a:p>
        </p:txBody>
      </p:sp>
      <p:sp>
        <p:nvSpPr>
          <p:cNvPr id="23" name="TextBox 22">
            <a:extLst>
              <a:ext uri="{FF2B5EF4-FFF2-40B4-BE49-F238E27FC236}">
                <a16:creationId xmlns:a16="http://schemas.microsoft.com/office/drawing/2014/main" id="{766297B4-2BA5-2460-1B19-9C408B3C16BB}"/>
              </a:ext>
            </a:extLst>
          </p:cNvPr>
          <p:cNvSpPr txBox="1"/>
          <p:nvPr/>
        </p:nvSpPr>
        <p:spPr>
          <a:xfrm>
            <a:off x="4438689" y="2064490"/>
            <a:ext cx="1252074" cy="307777"/>
          </a:xfrm>
          <a:prstGeom prst="rect">
            <a:avLst/>
          </a:prstGeom>
          <a:noFill/>
        </p:spPr>
        <p:txBody>
          <a:bodyPr wrap="none" rtlCol="0">
            <a:spAutoFit/>
          </a:bodyPr>
          <a:lstStyle/>
          <a:p>
            <a:r>
              <a:rPr lang="en-US" sz="1400" dirty="0"/>
              <a:t>ethernet cable</a:t>
            </a:r>
          </a:p>
        </p:txBody>
      </p:sp>
      <p:sp>
        <p:nvSpPr>
          <p:cNvPr id="25" name="Document 24">
            <a:extLst>
              <a:ext uri="{FF2B5EF4-FFF2-40B4-BE49-F238E27FC236}">
                <a16:creationId xmlns:a16="http://schemas.microsoft.com/office/drawing/2014/main" id="{741866AE-A908-82B1-A222-477F145462B7}"/>
              </a:ext>
            </a:extLst>
          </p:cNvPr>
          <p:cNvSpPr/>
          <p:nvPr/>
        </p:nvSpPr>
        <p:spPr>
          <a:xfrm>
            <a:off x="10324409" y="4372494"/>
            <a:ext cx="1396533" cy="1463040"/>
          </a:xfrm>
          <a:prstGeom prst="flowChartDocumen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Epson projector</a:t>
            </a:r>
          </a:p>
        </p:txBody>
      </p:sp>
      <p:sp>
        <p:nvSpPr>
          <p:cNvPr id="26" name="TextBox 25">
            <a:extLst>
              <a:ext uri="{FF2B5EF4-FFF2-40B4-BE49-F238E27FC236}">
                <a16:creationId xmlns:a16="http://schemas.microsoft.com/office/drawing/2014/main" id="{76967870-2DCB-3ED6-48E3-920217449DD2}"/>
              </a:ext>
            </a:extLst>
          </p:cNvPr>
          <p:cNvSpPr txBox="1"/>
          <p:nvPr/>
        </p:nvSpPr>
        <p:spPr>
          <a:xfrm>
            <a:off x="8037228" y="3275148"/>
            <a:ext cx="2811860" cy="307777"/>
          </a:xfrm>
          <a:prstGeom prst="rect">
            <a:avLst/>
          </a:prstGeom>
          <a:noFill/>
        </p:spPr>
        <p:txBody>
          <a:bodyPr wrap="none" rtlCol="0">
            <a:spAutoFit/>
          </a:bodyPr>
          <a:lstStyle/>
          <a:p>
            <a:r>
              <a:rPr lang="en-US" sz="1400" dirty="0"/>
              <a:t>Duplicated signals thru HDMI cables</a:t>
            </a:r>
          </a:p>
        </p:txBody>
      </p:sp>
      <p:cxnSp>
        <p:nvCxnSpPr>
          <p:cNvPr id="28" name="Straight Arrow Connector 27">
            <a:extLst>
              <a:ext uri="{FF2B5EF4-FFF2-40B4-BE49-F238E27FC236}">
                <a16:creationId xmlns:a16="http://schemas.microsoft.com/office/drawing/2014/main" id="{C441797E-4A27-C784-B9B4-AB90E8CE1E71}"/>
              </a:ext>
            </a:extLst>
          </p:cNvPr>
          <p:cNvCxnSpPr>
            <a:cxnSpLocks/>
          </p:cNvCxnSpPr>
          <p:nvPr/>
        </p:nvCxnSpPr>
        <p:spPr>
          <a:xfrm>
            <a:off x="11244242" y="3303887"/>
            <a:ext cx="0" cy="93948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30" name="Document 29">
            <a:extLst>
              <a:ext uri="{FF2B5EF4-FFF2-40B4-BE49-F238E27FC236}">
                <a16:creationId xmlns:a16="http://schemas.microsoft.com/office/drawing/2014/main" id="{3FA53A82-B005-3304-AF51-8DDA65FB6DF2}"/>
              </a:ext>
            </a:extLst>
          </p:cNvPr>
          <p:cNvSpPr/>
          <p:nvPr/>
        </p:nvSpPr>
        <p:spPr>
          <a:xfrm>
            <a:off x="8714511" y="4372494"/>
            <a:ext cx="1396533" cy="1463040"/>
          </a:xfrm>
          <a:prstGeom prst="flowChartDocumen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Wall-mount 55-inch TV</a:t>
            </a:r>
          </a:p>
        </p:txBody>
      </p:sp>
      <p:cxnSp>
        <p:nvCxnSpPr>
          <p:cNvPr id="31" name="Straight Arrow Connector 30">
            <a:extLst>
              <a:ext uri="{FF2B5EF4-FFF2-40B4-BE49-F238E27FC236}">
                <a16:creationId xmlns:a16="http://schemas.microsoft.com/office/drawing/2014/main" id="{3A4AB4CC-4F7E-1B01-47C5-3793D1B41D51}"/>
              </a:ext>
            </a:extLst>
          </p:cNvPr>
          <p:cNvCxnSpPr>
            <a:cxnSpLocks/>
          </p:cNvCxnSpPr>
          <p:nvPr/>
        </p:nvCxnSpPr>
        <p:spPr>
          <a:xfrm>
            <a:off x="7736143" y="3330639"/>
            <a:ext cx="0" cy="939483"/>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33" name="Document 32">
            <a:extLst>
              <a:ext uri="{FF2B5EF4-FFF2-40B4-BE49-F238E27FC236}">
                <a16:creationId xmlns:a16="http://schemas.microsoft.com/office/drawing/2014/main" id="{91845B1C-36B9-0C67-94BA-B4BA77BC3813}"/>
              </a:ext>
            </a:extLst>
          </p:cNvPr>
          <p:cNvSpPr/>
          <p:nvPr/>
        </p:nvSpPr>
        <p:spPr>
          <a:xfrm>
            <a:off x="7051730" y="4408516"/>
            <a:ext cx="1396533" cy="1463040"/>
          </a:xfrm>
          <a:prstGeom prst="flowChartDocumen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HDMI capture card</a:t>
            </a:r>
          </a:p>
        </p:txBody>
      </p:sp>
      <p:cxnSp>
        <p:nvCxnSpPr>
          <p:cNvPr id="35" name="Straight Arrow Connector 34">
            <a:extLst>
              <a:ext uri="{FF2B5EF4-FFF2-40B4-BE49-F238E27FC236}">
                <a16:creationId xmlns:a16="http://schemas.microsoft.com/office/drawing/2014/main" id="{DA989416-A3F0-DD60-9CCB-4BDBA8D940D8}"/>
              </a:ext>
            </a:extLst>
          </p:cNvPr>
          <p:cNvCxnSpPr>
            <a:cxnSpLocks/>
          </p:cNvCxnSpPr>
          <p:nvPr/>
        </p:nvCxnSpPr>
        <p:spPr>
          <a:xfrm>
            <a:off x="9412777" y="3582925"/>
            <a:ext cx="0" cy="68719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36" name="Direct Access Storage 35">
            <a:extLst>
              <a:ext uri="{FF2B5EF4-FFF2-40B4-BE49-F238E27FC236}">
                <a16:creationId xmlns:a16="http://schemas.microsoft.com/office/drawing/2014/main" id="{7E2749A0-4287-F3FF-B535-641B418929C7}"/>
              </a:ext>
            </a:extLst>
          </p:cNvPr>
          <p:cNvSpPr/>
          <p:nvPr/>
        </p:nvSpPr>
        <p:spPr>
          <a:xfrm>
            <a:off x="3505985" y="5320142"/>
            <a:ext cx="2151528" cy="731511"/>
          </a:xfrm>
          <a:prstGeom prst="flowChartMagneticDrum">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Sony camera</a:t>
            </a:r>
          </a:p>
        </p:txBody>
      </p:sp>
      <p:sp>
        <p:nvSpPr>
          <p:cNvPr id="37" name="Document 36">
            <a:extLst>
              <a:ext uri="{FF2B5EF4-FFF2-40B4-BE49-F238E27FC236}">
                <a16:creationId xmlns:a16="http://schemas.microsoft.com/office/drawing/2014/main" id="{C78212BD-9D76-07FA-7DDD-C2CD063F8EE9}"/>
              </a:ext>
            </a:extLst>
          </p:cNvPr>
          <p:cNvSpPr/>
          <p:nvPr/>
        </p:nvSpPr>
        <p:spPr>
          <a:xfrm>
            <a:off x="910009" y="4913453"/>
            <a:ext cx="1396533" cy="1463040"/>
          </a:xfrm>
          <a:prstGeom prst="flowChartDocumen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HDMI capture card</a:t>
            </a:r>
          </a:p>
        </p:txBody>
      </p:sp>
      <p:cxnSp>
        <p:nvCxnSpPr>
          <p:cNvPr id="38" name="Straight Arrow Connector 37">
            <a:extLst>
              <a:ext uri="{FF2B5EF4-FFF2-40B4-BE49-F238E27FC236}">
                <a16:creationId xmlns:a16="http://schemas.microsoft.com/office/drawing/2014/main" id="{CBF1C6C4-FBE9-A9A2-3A61-1A292E905153}"/>
              </a:ext>
            </a:extLst>
          </p:cNvPr>
          <p:cNvCxnSpPr>
            <a:cxnSpLocks/>
          </p:cNvCxnSpPr>
          <p:nvPr/>
        </p:nvCxnSpPr>
        <p:spPr>
          <a:xfrm flipH="1">
            <a:off x="2406293" y="5629127"/>
            <a:ext cx="1023739"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FC337B39-BF40-E9C0-55C2-23BC6E1EFDA5}"/>
              </a:ext>
            </a:extLst>
          </p:cNvPr>
          <p:cNvSpPr txBox="1"/>
          <p:nvPr/>
        </p:nvSpPr>
        <p:spPr>
          <a:xfrm>
            <a:off x="2404180" y="5320142"/>
            <a:ext cx="1032783" cy="307777"/>
          </a:xfrm>
          <a:prstGeom prst="rect">
            <a:avLst/>
          </a:prstGeom>
          <a:noFill/>
        </p:spPr>
        <p:txBody>
          <a:bodyPr wrap="none" rtlCol="0">
            <a:spAutoFit/>
          </a:bodyPr>
          <a:lstStyle/>
          <a:p>
            <a:r>
              <a:rPr lang="en-US" sz="1400" dirty="0"/>
              <a:t>HDMI cable</a:t>
            </a:r>
          </a:p>
        </p:txBody>
      </p:sp>
      <p:cxnSp>
        <p:nvCxnSpPr>
          <p:cNvPr id="41" name="Straight Arrow Connector 40">
            <a:extLst>
              <a:ext uri="{FF2B5EF4-FFF2-40B4-BE49-F238E27FC236}">
                <a16:creationId xmlns:a16="http://schemas.microsoft.com/office/drawing/2014/main" id="{7FB3C009-A351-E68A-2A62-B8F57C1C6484}"/>
              </a:ext>
            </a:extLst>
          </p:cNvPr>
          <p:cNvCxnSpPr>
            <a:cxnSpLocks/>
          </p:cNvCxnSpPr>
          <p:nvPr/>
        </p:nvCxnSpPr>
        <p:spPr>
          <a:xfrm flipV="1">
            <a:off x="1608275" y="3513493"/>
            <a:ext cx="0" cy="127463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9CF43E1A-D0F0-CD25-88D4-EB928D4614D0}"/>
              </a:ext>
            </a:extLst>
          </p:cNvPr>
          <p:cNvSpPr txBox="1"/>
          <p:nvPr/>
        </p:nvSpPr>
        <p:spPr>
          <a:xfrm>
            <a:off x="637079" y="3939170"/>
            <a:ext cx="906145" cy="307777"/>
          </a:xfrm>
          <a:prstGeom prst="rect">
            <a:avLst/>
          </a:prstGeom>
          <a:noFill/>
        </p:spPr>
        <p:txBody>
          <a:bodyPr wrap="none" rtlCol="0">
            <a:spAutoFit/>
          </a:bodyPr>
          <a:lstStyle/>
          <a:p>
            <a:r>
              <a:rPr lang="en-US" sz="1400" dirty="0"/>
              <a:t>USB cable</a:t>
            </a:r>
          </a:p>
        </p:txBody>
      </p:sp>
      <p:cxnSp>
        <p:nvCxnSpPr>
          <p:cNvPr id="45" name="Elbow Connector 44">
            <a:extLst>
              <a:ext uri="{FF2B5EF4-FFF2-40B4-BE49-F238E27FC236}">
                <a16:creationId xmlns:a16="http://schemas.microsoft.com/office/drawing/2014/main" id="{FC1F37B8-A27E-0B54-04E1-E6B1E81FABFE}"/>
              </a:ext>
            </a:extLst>
          </p:cNvPr>
          <p:cNvCxnSpPr>
            <a:cxnSpLocks/>
          </p:cNvCxnSpPr>
          <p:nvPr/>
        </p:nvCxnSpPr>
        <p:spPr>
          <a:xfrm rot="10800000">
            <a:off x="2164082" y="3501370"/>
            <a:ext cx="4764227" cy="1046081"/>
          </a:xfrm>
          <a:prstGeom prst="bentConnector3">
            <a:avLst>
              <a:gd name="adj1" fmla="val 99902"/>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AD0D84BC-40A2-11CC-2334-CF4ADA9B453A}"/>
              </a:ext>
            </a:extLst>
          </p:cNvPr>
          <p:cNvSpPr txBox="1"/>
          <p:nvPr/>
        </p:nvSpPr>
        <p:spPr>
          <a:xfrm>
            <a:off x="3985616" y="4239675"/>
            <a:ext cx="906145" cy="307777"/>
          </a:xfrm>
          <a:prstGeom prst="rect">
            <a:avLst/>
          </a:prstGeom>
          <a:noFill/>
        </p:spPr>
        <p:txBody>
          <a:bodyPr wrap="none" rtlCol="0">
            <a:spAutoFit/>
          </a:bodyPr>
          <a:lstStyle/>
          <a:p>
            <a:r>
              <a:rPr lang="en-US" sz="1400" dirty="0"/>
              <a:t>USB cable</a:t>
            </a:r>
          </a:p>
        </p:txBody>
      </p:sp>
      <p:sp>
        <p:nvSpPr>
          <p:cNvPr id="58" name="TextBox 57">
            <a:extLst>
              <a:ext uri="{FF2B5EF4-FFF2-40B4-BE49-F238E27FC236}">
                <a16:creationId xmlns:a16="http://schemas.microsoft.com/office/drawing/2014/main" id="{5CD25EDB-C806-364E-09A0-DC5A5808D362}"/>
              </a:ext>
            </a:extLst>
          </p:cNvPr>
          <p:cNvSpPr txBox="1"/>
          <p:nvPr/>
        </p:nvSpPr>
        <p:spPr>
          <a:xfrm>
            <a:off x="8379998" y="1773088"/>
            <a:ext cx="2453044" cy="307777"/>
          </a:xfrm>
          <a:prstGeom prst="rect">
            <a:avLst/>
          </a:prstGeom>
          <a:noFill/>
        </p:spPr>
        <p:txBody>
          <a:bodyPr wrap="none" rtlCol="0">
            <a:spAutoFit/>
          </a:bodyPr>
          <a:lstStyle/>
          <a:p>
            <a:r>
              <a:rPr lang="en-US" sz="1400" dirty="0"/>
              <a:t>Switch between the two inputs</a:t>
            </a:r>
          </a:p>
        </p:txBody>
      </p:sp>
      <p:sp>
        <p:nvSpPr>
          <p:cNvPr id="3" name="TextBox 2">
            <a:extLst>
              <a:ext uri="{FF2B5EF4-FFF2-40B4-BE49-F238E27FC236}">
                <a16:creationId xmlns:a16="http://schemas.microsoft.com/office/drawing/2014/main" id="{B8F46C2D-FA23-AECE-87F2-C61124A080DD}"/>
              </a:ext>
            </a:extLst>
          </p:cNvPr>
          <p:cNvSpPr txBox="1"/>
          <p:nvPr/>
        </p:nvSpPr>
        <p:spPr>
          <a:xfrm rot="16200000">
            <a:off x="10875455" y="3619739"/>
            <a:ext cx="1045351" cy="307777"/>
          </a:xfrm>
          <a:prstGeom prst="rect">
            <a:avLst/>
          </a:prstGeom>
          <a:noFill/>
        </p:spPr>
        <p:txBody>
          <a:bodyPr wrap="none" rtlCol="0">
            <a:spAutoFit/>
          </a:bodyPr>
          <a:lstStyle/>
          <a:p>
            <a:r>
              <a:rPr lang="en-US" sz="1400" dirty="0"/>
              <a:t>Over ceiling</a:t>
            </a:r>
          </a:p>
        </p:txBody>
      </p:sp>
    </p:spTree>
    <p:extLst>
      <p:ext uri="{BB962C8B-B14F-4D97-AF65-F5344CB8AC3E}">
        <p14:creationId xmlns:p14="http://schemas.microsoft.com/office/powerpoint/2010/main" val="38092868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B60D8-C22B-717F-1F1F-839B10F10E67}"/>
              </a:ext>
            </a:extLst>
          </p:cNvPr>
          <p:cNvSpPr>
            <a:spLocks noGrp="1"/>
          </p:cNvSpPr>
          <p:nvPr>
            <p:ph type="title"/>
          </p:nvPr>
        </p:nvSpPr>
        <p:spPr>
          <a:xfrm>
            <a:off x="574025" y="394834"/>
            <a:ext cx="10515600" cy="1325563"/>
          </a:xfrm>
        </p:spPr>
        <p:txBody>
          <a:bodyPr>
            <a:normAutofit/>
          </a:bodyPr>
          <a:lstStyle/>
          <a:p>
            <a:r>
              <a:rPr lang="en-US" b="1" dirty="0">
                <a:latin typeface="Abadi MT Condensed Extra Bold" panose="020B0306030101010103" pitchFamily="34" charset="77"/>
              </a:rPr>
              <a:t>HDMI Extension</a:t>
            </a:r>
            <a:br>
              <a:rPr lang="en-US" b="1" dirty="0">
                <a:latin typeface="Abadi MT Condensed Extra Bold" panose="020B0306030101010103" pitchFamily="34" charset="77"/>
              </a:rPr>
            </a:br>
            <a:r>
              <a:rPr lang="en-US" sz="2000" dirty="0">
                <a:latin typeface="Abadi MT Condensed Light" panose="020B0306030101010103" pitchFamily="34" charset="77"/>
              </a:rPr>
              <a:t>Deliver video/audio from front to console</a:t>
            </a:r>
            <a:endParaRPr lang="en-US" dirty="0">
              <a:latin typeface="Abadi MT Condensed Light" panose="020B0306030101010103" pitchFamily="34" charset="77"/>
            </a:endParaRPr>
          </a:p>
        </p:txBody>
      </p:sp>
      <p:pic>
        <p:nvPicPr>
          <p:cNvPr id="10" name="Picture 9">
            <a:extLst>
              <a:ext uri="{FF2B5EF4-FFF2-40B4-BE49-F238E27FC236}">
                <a16:creationId xmlns:a16="http://schemas.microsoft.com/office/drawing/2014/main" id="{1A9D5364-50C5-5E44-5760-CC8AC825799D}"/>
              </a:ext>
            </a:extLst>
          </p:cNvPr>
          <p:cNvPicPr>
            <a:picLocks noChangeAspect="1"/>
          </p:cNvPicPr>
          <p:nvPr/>
        </p:nvPicPr>
        <p:blipFill>
          <a:blip r:embed="rId2"/>
          <a:stretch>
            <a:fillRect/>
          </a:stretch>
        </p:blipFill>
        <p:spPr>
          <a:xfrm>
            <a:off x="574025" y="2019416"/>
            <a:ext cx="5316154" cy="3575467"/>
          </a:xfrm>
          <a:prstGeom prst="rect">
            <a:avLst/>
          </a:prstGeom>
        </p:spPr>
      </p:pic>
      <p:pic>
        <p:nvPicPr>
          <p:cNvPr id="11" name="Picture 10">
            <a:extLst>
              <a:ext uri="{FF2B5EF4-FFF2-40B4-BE49-F238E27FC236}">
                <a16:creationId xmlns:a16="http://schemas.microsoft.com/office/drawing/2014/main" id="{1BAA39DD-AF44-C156-7AAC-B22531C6F105}"/>
              </a:ext>
            </a:extLst>
          </p:cNvPr>
          <p:cNvPicPr>
            <a:picLocks noChangeAspect="1"/>
          </p:cNvPicPr>
          <p:nvPr/>
        </p:nvPicPr>
        <p:blipFill>
          <a:blip r:embed="rId3"/>
          <a:stretch>
            <a:fillRect/>
          </a:stretch>
        </p:blipFill>
        <p:spPr>
          <a:xfrm>
            <a:off x="6301822" y="1813916"/>
            <a:ext cx="5685343" cy="3986468"/>
          </a:xfrm>
          <a:prstGeom prst="rect">
            <a:avLst/>
          </a:prstGeom>
        </p:spPr>
      </p:pic>
      <p:sp>
        <p:nvSpPr>
          <p:cNvPr id="13" name="TextBox 12">
            <a:extLst>
              <a:ext uri="{FF2B5EF4-FFF2-40B4-BE49-F238E27FC236}">
                <a16:creationId xmlns:a16="http://schemas.microsoft.com/office/drawing/2014/main" id="{8771ADD5-9367-A367-B799-3D51895D43A6}"/>
              </a:ext>
            </a:extLst>
          </p:cNvPr>
          <p:cNvSpPr txBox="1"/>
          <p:nvPr/>
        </p:nvSpPr>
        <p:spPr>
          <a:xfrm>
            <a:off x="690612" y="6007206"/>
            <a:ext cx="6097604" cy="369332"/>
          </a:xfrm>
          <a:prstGeom prst="rect">
            <a:avLst/>
          </a:prstGeom>
          <a:noFill/>
        </p:spPr>
        <p:txBody>
          <a:bodyPr wrap="square">
            <a:spAutoFit/>
          </a:bodyPr>
          <a:lstStyle/>
          <a:p>
            <a:r>
              <a:rPr lang="en-US" sz="1800" b="1" dirty="0">
                <a:solidFill>
                  <a:srgbClr val="FF0000"/>
                </a:solidFill>
                <a:latin typeface="Abadi MT Condensed Light" panose="020B0306030101010103" pitchFamily="34" charset="77"/>
              </a:rPr>
              <a:t>Note: the limit length of HDMI cables ~ 50 ft</a:t>
            </a:r>
            <a:endParaRPr lang="en-US" b="1" dirty="0">
              <a:solidFill>
                <a:srgbClr val="FF0000"/>
              </a:solidFill>
            </a:endParaRPr>
          </a:p>
        </p:txBody>
      </p:sp>
    </p:spTree>
    <p:extLst>
      <p:ext uri="{BB962C8B-B14F-4D97-AF65-F5344CB8AC3E}">
        <p14:creationId xmlns:p14="http://schemas.microsoft.com/office/powerpoint/2010/main" val="5342734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25D2D-68DE-3A3B-E1EA-6FBEEC6FE320}"/>
              </a:ext>
            </a:extLst>
          </p:cNvPr>
          <p:cNvSpPr>
            <a:spLocks noGrp="1"/>
          </p:cNvSpPr>
          <p:nvPr>
            <p:ph type="title"/>
          </p:nvPr>
        </p:nvSpPr>
        <p:spPr>
          <a:xfrm>
            <a:off x="838200" y="268246"/>
            <a:ext cx="10515600" cy="1325563"/>
          </a:xfrm>
        </p:spPr>
        <p:txBody>
          <a:bodyPr/>
          <a:lstStyle/>
          <a:p>
            <a:r>
              <a:rPr lang="en-US" b="1" dirty="0">
                <a:latin typeface="Abadi MT Condensed Extra Bold" panose="020B0306030101010103" pitchFamily="34" charset="77"/>
              </a:rPr>
              <a:t>HDMI Capture Card</a:t>
            </a:r>
          </a:p>
        </p:txBody>
      </p:sp>
      <p:pic>
        <p:nvPicPr>
          <p:cNvPr id="4" name="Picture 3">
            <a:extLst>
              <a:ext uri="{FF2B5EF4-FFF2-40B4-BE49-F238E27FC236}">
                <a16:creationId xmlns:a16="http://schemas.microsoft.com/office/drawing/2014/main" id="{5E30D39C-09F5-12F5-34B0-C57B0DA2E09D}"/>
              </a:ext>
            </a:extLst>
          </p:cNvPr>
          <p:cNvPicPr>
            <a:picLocks noChangeAspect="1"/>
          </p:cNvPicPr>
          <p:nvPr/>
        </p:nvPicPr>
        <p:blipFill>
          <a:blip r:embed="rId2"/>
          <a:stretch>
            <a:fillRect/>
          </a:stretch>
        </p:blipFill>
        <p:spPr>
          <a:xfrm>
            <a:off x="951456" y="1593809"/>
            <a:ext cx="3720752" cy="3874411"/>
          </a:xfrm>
          <a:prstGeom prst="rect">
            <a:avLst/>
          </a:prstGeom>
        </p:spPr>
      </p:pic>
      <p:sp>
        <p:nvSpPr>
          <p:cNvPr id="5" name="TextBox 4">
            <a:extLst>
              <a:ext uri="{FF2B5EF4-FFF2-40B4-BE49-F238E27FC236}">
                <a16:creationId xmlns:a16="http://schemas.microsoft.com/office/drawing/2014/main" id="{A38C2E75-83DF-51C0-0977-4ECA0991BAD3}"/>
              </a:ext>
            </a:extLst>
          </p:cNvPr>
          <p:cNvSpPr txBox="1"/>
          <p:nvPr/>
        </p:nvSpPr>
        <p:spPr>
          <a:xfrm>
            <a:off x="951456" y="5736921"/>
            <a:ext cx="3871065" cy="369332"/>
          </a:xfrm>
          <a:prstGeom prst="rect">
            <a:avLst/>
          </a:prstGeom>
          <a:noFill/>
        </p:spPr>
        <p:txBody>
          <a:bodyPr wrap="square" rtlCol="0">
            <a:spAutoFit/>
          </a:bodyPr>
          <a:lstStyle/>
          <a:p>
            <a:r>
              <a:rPr lang="en-US" dirty="0"/>
              <a:t>For capturing the projector screen</a:t>
            </a:r>
          </a:p>
        </p:txBody>
      </p:sp>
      <p:sp>
        <p:nvSpPr>
          <p:cNvPr id="7" name="TextBox 6">
            <a:extLst>
              <a:ext uri="{FF2B5EF4-FFF2-40B4-BE49-F238E27FC236}">
                <a16:creationId xmlns:a16="http://schemas.microsoft.com/office/drawing/2014/main" id="{CCCB9622-93AC-FA52-A1B5-5002BA0022CC}"/>
              </a:ext>
            </a:extLst>
          </p:cNvPr>
          <p:cNvSpPr txBox="1"/>
          <p:nvPr/>
        </p:nvSpPr>
        <p:spPr>
          <a:xfrm>
            <a:off x="6465256" y="5736921"/>
            <a:ext cx="3871065" cy="369332"/>
          </a:xfrm>
          <a:prstGeom prst="rect">
            <a:avLst/>
          </a:prstGeom>
          <a:noFill/>
        </p:spPr>
        <p:txBody>
          <a:bodyPr wrap="square" rtlCol="0">
            <a:spAutoFit/>
          </a:bodyPr>
          <a:lstStyle/>
          <a:p>
            <a:r>
              <a:rPr lang="en-US" dirty="0"/>
              <a:t>For the live-streaming camera</a:t>
            </a:r>
          </a:p>
        </p:txBody>
      </p:sp>
      <p:pic>
        <p:nvPicPr>
          <p:cNvPr id="8" name="Picture 7">
            <a:extLst>
              <a:ext uri="{FF2B5EF4-FFF2-40B4-BE49-F238E27FC236}">
                <a16:creationId xmlns:a16="http://schemas.microsoft.com/office/drawing/2014/main" id="{A1A4C261-4FFF-C0F9-468E-1F5860D2375E}"/>
              </a:ext>
            </a:extLst>
          </p:cNvPr>
          <p:cNvPicPr>
            <a:picLocks noChangeAspect="1"/>
          </p:cNvPicPr>
          <p:nvPr/>
        </p:nvPicPr>
        <p:blipFill>
          <a:blip r:embed="rId3"/>
          <a:stretch>
            <a:fillRect/>
          </a:stretch>
        </p:blipFill>
        <p:spPr>
          <a:xfrm>
            <a:off x="6465256" y="1976048"/>
            <a:ext cx="3485523" cy="3378633"/>
          </a:xfrm>
          <a:prstGeom prst="rect">
            <a:avLst/>
          </a:prstGeom>
        </p:spPr>
      </p:pic>
    </p:spTree>
    <p:extLst>
      <p:ext uri="{BB962C8B-B14F-4D97-AF65-F5344CB8AC3E}">
        <p14:creationId xmlns:p14="http://schemas.microsoft.com/office/powerpoint/2010/main" val="23112868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0E877-BAEC-904B-84BF-616EC813D199}"/>
              </a:ext>
            </a:extLst>
          </p:cNvPr>
          <p:cNvSpPr>
            <a:spLocks noGrp="1"/>
          </p:cNvSpPr>
          <p:nvPr>
            <p:ph type="title"/>
          </p:nvPr>
        </p:nvSpPr>
        <p:spPr/>
        <p:txBody>
          <a:bodyPr>
            <a:normAutofit fontScale="90000"/>
          </a:bodyPr>
          <a:lstStyle/>
          <a:p>
            <a:r>
              <a:rPr lang="en-US" b="1" dirty="0">
                <a:solidFill>
                  <a:srgbClr val="FF0000"/>
                </a:solidFill>
                <a:latin typeface="Abadi MT Condensed Extra Bold" panose="020B0306030101010103" pitchFamily="34" charset="77"/>
              </a:rPr>
              <a:t>OBS as HDMI Switch? </a:t>
            </a:r>
            <a:br>
              <a:rPr lang="en-US" b="1" dirty="0">
                <a:latin typeface="Abadi MT Condensed Extra Bold" panose="020B0306030101010103" pitchFamily="34" charset="77"/>
              </a:rPr>
            </a:br>
            <a:r>
              <a:rPr lang="en-US" sz="2400" dirty="0">
                <a:latin typeface="Abadi MT Condensed Light" panose="020B0306030101010103" pitchFamily="34" charset="77"/>
              </a:rPr>
              <a:t>It would work, but put too much stress on the console computer! </a:t>
            </a:r>
            <a:br>
              <a:rPr lang="en-US" sz="2400" dirty="0">
                <a:latin typeface="Abadi MT Condensed Light" panose="020B0306030101010103" pitchFamily="34" charset="77"/>
              </a:rPr>
            </a:br>
            <a:r>
              <a:rPr lang="en-US" sz="2400" dirty="0">
                <a:latin typeface="Abadi MT Condensed Light" panose="020B0306030101010103" pitchFamily="34" charset="77"/>
              </a:rPr>
              <a:t>That is why we need a hardware solution for HDMI switching.</a:t>
            </a:r>
            <a:endParaRPr lang="en-US" dirty="0">
              <a:latin typeface="Abadi MT Condensed Light" panose="020B0306030101010103" pitchFamily="34" charset="77"/>
            </a:endParaRPr>
          </a:p>
        </p:txBody>
      </p:sp>
    </p:spTree>
    <p:extLst>
      <p:ext uri="{BB962C8B-B14F-4D97-AF65-F5344CB8AC3E}">
        <p14:creationId xmlns:p14="http://schemas.microsoft.com/office/powerpoint/2010/main" val="19701608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0E877-BAEC-904B-84BF-616EC813D199}"/>
              </a:ext>
            </a:extLst>
          </p:cNvPr>
          <p:cNvSpPr>
            <a:spLocks noGrp="1"/>
          </p:cNvSpPr>
          <p:nvPr>
            <p:ph type="title"/>
          </p:nvPr>
        </p:nvSpPr>
        <p:spPr/>
        <p:txBody>
          <a:bodyPr/>
          <a:lstStyle/>
          <a:p>
            <a:r>
              <a:rPr lang="en-US" b="1" dirty="0">
                <a:latin typeface="Abadi MT Condensed Extra Bold" panose="020B0306030101010103" pitchFamily="34" charset="77"/>
              </a:rPr>
              <a:t>HDMI Switch and Splitter</a:t>
            </a:r>
            <a:br>
              <a:rPr lang="en-US" b="1" dirty="0">
                <a:latin typeface="Abadi MT Condensed Extra Bold" panose="020B0306030101010103" pitchFamily="34" charset="77"/>
              </a:rPr>
            </a:br>
            <a:r>
              <a:rPr lang="en-US" sz="2800" b="1" dirty="0">
                <a:latin typeface="Abadi MT Condensed Light" panose="020B0306030101010103" pitchFamily="34" charset="77"/>
              </a:rPr>
              <a:t>T</a:t>
            </a:r>
            <a:r>
              <a:rPr lang="en-US" sz="2800" dirty="0">
                <a:latin typeface="Abadi MT Condensed Light" panose="020B0306030101010103" pitchFamily="34" charset="77"/>
              </a:rPr>
              <a:t>he Heart of our video distribution system</a:t>
            </a:r>
            <a:endParaRPr lang="en-US" dirty="0">
              <a:latin typeface="Abadi MT Condensed Light" panose="020B0306030101010103" pitchFamily="34" charset="77"/>
            </a:endParaRPr>
          </a:p>
        </p:txBody>
      </p:sp>
      <p:pic>
        <p:nvPicPr>
          <p:cNvPr id="4" name="Picture 3">
            <a:extLst>
              <a:ext uri="{FF2B5EF4-FFF2-40B4-BE49-F238E27FC236}">
                <a16:creationId xmlns:a16="http://schemas.microsoft.com/office/drawing/2014/main" id="{019F024F-37C4-6920-6EFA-17FA9C6F0927}"/>
              </a:ext>
            </a:extLst>
          </p:cNvPr>
          <p:cNvPicPr>
            <a:picLocks noChangeAspect="1"/>
          </p:cNvPicPr>
          <p:nvPr/>
        </p:nvPicPr>
        <p:blipFill>
          <a:blip r:embed="rId2"/>
          <a:stretch>
            <a:fillRect/>
          </a:stretch>
        </p:blipFill>
        <p:spPr>
          <a:xfrm>
            <a:off x="962321" y="1611224"/>
            <a:ext cx="5966378" cy="4844698"/>
          </a:xfrm>
          <a:prstGeom prst="rect">
            <a:avLst/>
          </a:prstGeom>
        </p:spPr>
      </p:pic>
      <p:sp>
        <p:nvSpPr>
          <p:cNvPr id="5" name="TextBox 4">
            <a:extLst>
              <a:ext uri="{FF2B5EF4-FFF2-40B4-BE49-F238E27FC236}">
                <a16:creationId xmlns:a16="http://schemas.microsoft.com/office/drawing/2014/main" id="{BA63CC50-D17B-49B5-696F-956FBB9862F9}"/>
              </a:ext>
            </a:extLst>
          </p:cNvPr>
          <p:cNvSpPr txBox="1"/>
          <p:nvPr/>
        </p:nvSpPr>
        <p:spPr>
          <a:xfrm>
            <a:off x="7680959" y="1346662"/>
            <a:ext cx="4006735" cy="1477328"/>
          </a:xfrm>
          <a:prstGeom prst="rect">
            <a:avLst/>
          </a:prstGeom>
          <a:noFill/>
        </p:spPr>
        <p:txBody>
          <a:bodyPr wrap="square" rtlCol="0">
            <a:spAutoFit/>
          </a:bodyPr>
          <a:lstStyle/>
          <a:p>
            <a:r>
              <a:rPr lang="en-US" dirty="0">
                <a:solidFill>
                  <a:schemeClr val="accent2"/>
                </a:solidFill>
              </a:rPr>
              <a:t>Note that a single HDMI output could draw up to 300 mA at 5 V. We have 3 outputs from the box, so I recommend that the capacity of the power adopter should be &gt; 2000 mA at 5 V. </a:t>
            </a:r>
          </a:p>
        </p:txBody>
      </p:sp>
      <p:sp>
        <p:nvSpPr>
          <p:cNvPr id="6" name="TextBox 5">
            <a:extLst>
              <a:ext uri="{FF2B5EF4-FFF2-40B4-BE49-F238E27FC236}">
                <a16:creationId xmlns:a16="http://schemas.microsoft.com/office/drawing/2014/main" id="{D2479056-EC40-E328-5D37-1A73B93223A6}"/>
              </a:ext>
            </a:extLst>
          </p:cNvPr>
          <p:cNvSpPr txBox="1"/>
          <p:nvPr/>
        </p:nvSpPr>
        <p:spPr>
          <a:xfrm>
            <a:off x="7680958" y="3294909"/>
            <a:ext cx="4006735" cy="923330"/>
          </a:xfrm>
          <a:prstGeom prst="rect">
            <a:avLst/>
          </a:prstGeom>
          <a:noFill/>
        </p:spPr>
        <p:txBody>
          <a:bodyPr wrap="square" rtlCol="0">
            <a:spAutoFit/>
          </a:bodyPr>
          <a:lstStyle/>
          <a:p>
            <a:r>
              <a:rPr lang="en-US" dirty="0">
                <a:solidFill>
                  <a:srgbClr val="FF0000"/>
                </a:solidFill>
              </a:rPr>
              <a:t>We also extract audio from HDMI using this device and feed it to the mixer through the RCA aux input ports.  </a:t>
            </a:r>
          </a:p>
        </p:txBody>
      </p:sp>
    </p:spTree>
    <p:extLst>
      <p:ext uri="{BB962C8B-B14F-4D97-AF65-F5344CB8AC3E}">
        <p14:creationId xmlns:p14="http://schemas.microsoft.com/office/powerpoint/2010/main" val="33237240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04062-02A7-258E-999A-665922ABE915}"/>
              </a:ext>
            </a:extLst>
          </p:cNvPr>
          <p:cNvSpPr>
            <a:spLocks noGrp="1"/>
          </p:cNvSpPr>
          <p:nvPr>
            <p:ph type="title"/>
          </p:nvPr>
        </p:nvSpPr>
        <p:spPr/>
        <p:txBody>
          <a:bodyPr/>
          <a:lstStyle/>
          <a:p>
            <a:r>
              <a:rPr lang="en-US" b="1" dirty="0">
                <a:latin typeface="Abadi MT Condensed Extra Bold" panose="020B0306030101010103" pitchFamily="34" charset="77"/>
              </a:rPr>
              <a:t>Sending computer audio to PA system?</a:t>
            </a:r>
          </a:p>
        </p:txBody>
      </p:sp>
      <p:sp>
        <p:nvSpPr>
          <p:cNvPr id="3" name="Content Placeholder 2">
            <a:extLst>
              <a:ext uri="{FF2B5EF4-FFF2-40B4-BE49-F238E27FC236}">
                <a16:creationId xmlns:a16="http://schemas.microsoft.com/office/drawing/2014/main" id="{F3083FB2-9A84-0E33-461D-9AF2E0F23BB1}"/>
              </a:ext>
            </a:extLst>
          </p:cNvPr>
          <p:cNvSpPr>
            <a:spLocks noGrp="1"/>
          </p:cNvSpPr>
          <p:nvPr>
            <p:ph idx="1"/>
          </p:nvPr>
        </p:nvSpPr>
        <p:spPr/>
        <p:txBody>
          <a:bodyPr/>
          <a:lstStyle/>
          <a:p>
            <a:pPr marL="0" indent="0">
              <a:buNone/>
            </a:pPr>
            <a:r>
              <a:rPr lang="en-US" dirty="0"/>
              <a:t>There are two options</a:t>
            </a:r>
          </a:p>
          <a:p>
            <a:pPr lvl="1"/>
            <a:r>
              <a:rPr lang="en-US" dirty="0">
                <a:solidFill>
                  <a:schemeClr val="accent1"/>
                </a:solidFill>
              </a:rPr>
              <a:t>Through the HDMI switch/splitter, the audio can be extracted from HDMI and fed to the mixer via the RCA aux input ports. This method applies to both the console computer and the front laptop for sermon;</a:t>
            </a:r>
          </a:p>
          <a:p>
            <a:pPr lvl="1"/>
            <a:r>
              <a:rPr lang="en-US" dirty="0"/>
              <a:t>Through the built-in audio interface onboard the X32 mixer. By default, the stereo audio should be sent through the “X-USB out-1/2” channels. This method applies only to the console computer. </a:t>
            </a:r>
          </a:p>
        </p:txBody>
      </p:sp>
    </p:spTree>
    <p:extLst>
      <p:ext uri="{BB962C8B-B14F-4D97-AF65-F5344CB8AC3E}">
        <p14:creationId xmlns:p14="http://schemas.microsoft.com/office/powerpoint/2010/main" val="2806980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BFEC5-E0BF-F759-21E8-147726CACD9B}"/>
              </a:ext>
            </a:extLst>
          </p:cNvPr>
          <p:cNvSpPr>
            <a:spLocks noGrp="1"/>
          </p:cNvSpPr>
          <p:nvPr>
            <p:ph type="title"/>
          </p:nvPr>
        </p:nvSpPr>
        <p:spPr>
          <a:xfrm>
            <a:off x="516364" y="8013"/>
            <a:ext cx="10515600" cy="1325563"/>
          </a:xfrm>
        </p:spPr>
        <p:txBody>
          <a:bodyPr/>
          <a:lstStyle/>
          <a:p>
            <a:r>
              <a:rPr lang="en-US" b="1" dirty="0">
                <a:latin typeface="Abadi MT Condensed Extra Bold" panose="020B0306030101010103" pitchFamily="34" charset="77"/>
              </a:rPr>
              <a:t>PA System – Signal Flow</a:t>
            </a:r>
          </a:p>
        </p:txBody>
      </p:sp>
      <p:sp>
        <p:nvSpPr>
          <p:cNvPr id="5" name="Rounded Rectangle 4">
            <a:extLst>
              <a:ext uri="{FF2B5EF4-FFF2-40B4-BE49-F238E27FC236}">
                <a16:creationId xmlns:a16="http://schemas.microsoft.com/office/drawing/2014/main" id="{30A54D9F-FECB-6D93-1553-B59882F2ECF4}"/>
              </a:ext>
            </a:extLst>
          </p:cNvPr>
          <p:cNvSpPr/>
          <p:nvPr/>
        </p:nvSpPr>
        <p:spPr>
          <a:xfrm>
            <a:off x="566239" y="1353527"/>
            <a:ext cx="2151529" cy="14630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Dell desktop PC </a:t>
            </a:r>
          </a:p>
        </p:txBody>
      </p:sp>
      <p:sp>
        <p:nvSpPr>
          <p:cNvPr id="6" name="Snip Diagonal Corner Rectangle 5">
            <a:extLst>
              <a:ext uri="{FF2B5EF4-FFF2-40B4-BE49-F238E27FC236}">
                <a16:creationId xmlns:a16="http://schemas.microsoft.com/office/drawing/2014/main" id="{EB265B15-73C0-7CEB-5F5B-1D27C8FDF05B}"/>
              </a:ext>
            </a:extLst>
          </p:cNvPr>
          <p:cNvSpPr/>
          <p:nvPr/>
        </p:nvSpPr>
        <p:spPr>
          <a:xfrm>
            <a:off x="5480419" y="1335602"/>
            <a:ext cx="4600500" cy="2009536"/>
          </a:xfrm>
          <a:prstGeom prst="snip2Diag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Behringer X32 rack – digital mixer</a:t>
            </a:r>
          </a:p>
          <a:p>
            <a:pPr algn="ctr"/>
            <a:r>
              <a:rPr lang="en-US" dirty="0"/>
              <a:t>(with built-in audio interface) </a:t>
            </a:r>
          </a:p>
        </p:txBody>
      </p:sp>
      <p:cxnSp>
        <p:nvCxnSpPr>
          <p:cNvPr id="11" name="Straight Arrow Connector 10">
            <a:extLst>
              <a:ext uri="{FF2B5EF4-FFF2-40B4-BE49-F238E27FC236}">
                <a16:creationId xmlns:a16="http://schemas.microsoft.com/office/drawing/2014/main" id="{DE348549-3FE9-EB6B-4256-E3986C3B694F}"/>
              </a:ext>
            </a:extLst>
          </p:cNvPr>
          <p:cNvCxnSpPr>
            <a:cxnSpLocks/>
          </p:cNvCxnSpPr>
          <p:nvPr/>
        </p:nvCxnSpPr>
        <p:spPr>
          <a:xfrm>
            <a:off x="2785100" y="1925834"/>
            <a:ext cx="2587000" cy="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AEE4394-34E0-7AC1-C129-A3467583F284}"/>
              </a:ext>
            </a:extLst>
          </p:cNvPr>
          <p:cNvSpPr txBox="1"/>
          <p:nvPr/>
        </p:nvSpPr>
        <p:spPr>
          <a:xfrm>
            <a:off x="2719265" y="1599982"/>
            <a:ext cx="2652835" cy="307777"/>
          </a:xfrm>
          <a:prstGeom prst="rect">
            <a:avLst/>
          </a:prstGeom>
          <a:noFill/>
        </p:spPr>
        <p:txBody>
          <a:bodyPr wrap="square" rtlCol="0">
            <a:spAutoFit/>
          </a:bodyPr>
          <a:lstStyle/>
          <a:p>
            <a:r>
              <a:rPr lang="en-US" sz="1400" dirty="0"/>
              <a:t>Ethernet cable for control console</a:t>
            </a:r>
          </a:p>
        </p:txBody>
      </p:sp>
      <p:sp>
        <p:nvSpPr>
          <p:cNvPr id="25" name="Document 24">
            <a:extLst>
              <a:ext uri="{FF2B5EF4-FFF2-40B4-BE49-F238E27FC236}">
                <a16:creationId xmlns:a16="http://schemas.microsoft.com/office/drawing/2014/main" id="{741866AE-A908-82B1-A222-477F145462B7}"/>
              </a:ext>
            </a:extLst>
          </p:cNvPr>
          <p:cNvSpPr/>
          <p:nvPr/>
        </p:nvSpPr>
        <p:spPr>
          <a:xfrm>
            <a:off x="10545975" y="1313397"/>
            <a:ext cx="1396533" cy="731520"/>
          </a:xfrm>
          <a:prstGeom prst="flowChartDocumen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FF00"/>
                </a:solidFill>
              </a:rPr>
              <a:t>Loudspeakers</a:t>
            </a:r>
          </a:p>
        </p:txBody>
      </p:sp>
      <p:cxnSp>
        <p:nvCxnSpPr>
          <p:cNvPr id="28" name="Straight Arrow Connector 27">
            <a:extLst>
              <a:ext uri="{FF2B5EF4-FFF2-40B4-BE49-F238E27FC236}">
                <a16:creationId xmlns:a16="http://schemas.microsoft.com/office/drawing/2014/main" id="{C441797E-4A27-C784-B9B4-AB90E8CE1E71}"/>
              </a:ext>
            </a:extLst>
          </p:cNvPr>
          <p:cNvCxnSpPr>
            <a:cxnSpLocks/>
          </p:cNvCxnSpPr>
          <p:nvPr/>
        </p:nvCxnSpPr>
        <p:spPr>
          <a:xfrm flipV="1">
            <a:off x="11031921" y="2068907"/>
            <a:ext cx="0" cy="39485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30" name="Document 29">
            <a:extLst>
              <a:ext uri="{FF2B5EF4-FFF2-40B4-BE49-F238E27FC236}">
                <a16:creationId xmlns:a16="http://schemas.microsoft.com/office/drawing/2014/main" id="{3FA53A82-B005-3304-AF51-8DDA65FB6DF2}"/>
              </a:ext>
            </a:extLst>
          </p:cNvPr>
          <p:cNvSpPr/>
          <p:nvPr/>
        </p:nvSpPr>
        <p:spPr>
          <a:xfrm>
            <a:off x="7132264" y="3980744"/>
            <a:ext cx="1396533" cy="1192144"/>
          </a:xfrm>
          <a:prstGeom prst="flowChartDocumen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Behringer SD16</a:t>
            </a:r>
          </a:p>
          <a:p>
            <a:pPr algn="ctr"/>
            <a:r>
              <a:rPr lang="en-US" dirty="0"/>
              <a:t>16 in x 8 out</a:t>
            </a:r>
          </a:p>
        </p:txBody>
      </p:sp>
      <p:cxnSp>
        <p:nvCxnSpPr>
          <p:cNvPr id="31" name="Straight Arrow Connector 30">
            <a:extLst>
              <a:ext uri="{FF2B5EF4-FFF2-40B4-BE49-F238E27FC236}">
                <a16:creationId xmlns:a16="http://schemas.microsoft.com/office/drawing/2014/main" id="{3A4AB4CC-4F7E-1B01-47C5-3793D1B41D51}"/>
              </a:ext>
            </a:extLst>
          </p:cNvPr>
          <p:cNvCxnSpPr>
            <a:cxnSpLocks/>
          </p:cNvCxnSpPr>
          <p:nvPr/>
        </p:nvCxnSpPr>
        <p:spPr>
          <a:xfrm>
            <a:off x="7921882" y="3330210"/>
            <a:ext cx="0" cy="56843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33" name="Document 32">
            <a:extLst>
              <a:ext uri="{FF2B5EF4-FFF2-40B4-BE49-F238E27FC236}">
                <a16:creationId xmlns:a16="http://schemas.microsoft.com/office/drawing/2014/main" id="{91845B1C-36B9-0C67-94BA-B4BA77BC3813}"/>
              </a:ext>
            </a:extLst>
          </p:cNvPr>
          <p:cNvSpPr/>
          <p:nvPr/>
        </p:nvSpPr>
        <p:spPr>
          <a:xfrm>
            <a:off x="4200525" y="3980744"/>
            <a:ext cx="2450519" cy="942394"/>
          </a:xfrm>
          <a:prstGeom prst="flowChartDocumen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2"/>
                </a:solidFill>
              </a:rPr>
              <a:t>GTD Audio G-787 wireless mic</a:t>
            </a:r>
          </a:p>
          <a:p>
            <a:pPr algn="ctr"/>
            <a:r>
              <a:rPr lang="en-US" sz="1400" b="1" dirty="0">
                <a:solidFill>
                  <a:schemeClr val="accent2"/>
                </a:solidFill>
              </a:rPr>
              <a:t>(bodypacks and handhelds)</a:t>
            </a:r>
          </a:p>
        </p:txBody>
      </p:sp>
      <p:sp>
        <p:nvSpPr>
          <p:cNvPr id="37" name="Document 36">
            <a:extLst>
              <a:ext uri="{FF2B5EF4-FFF2-40B4-BE49-F238E27FC236}">
                <a16:creationId xmlns:a16="http://schemas.microsoft.com/office/drawing/2014/main" id="{C78212BD-9D76-07FA-7DDD-C2CD063F8EE9}"/>
              </a:ext>
            </a:extLst>
          </p:cNvPr>
          <p:cNvSpPr/>
          <p:nvPr/>
        </p:nvSpPr>
        <p:spPr>
          <a:xfrm>
            <a:off x="1002325" y="3389620"/>
            <a:ext cx="1351778" cy="523220"/>
          </a:xfrm>
          <a:prstGeom prst="flowChartDocumen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HDMI Switch/Splitter </a:t>
            </a:r>
          </a:p>
        </p:txBody>
      </p:sp>
      <p:cxnSp>
        <p:nvCxnSpPr>
          <p:cNvPr id="41" name="Straight Arrow Connector 40">
            <a:extLst>
              <a:ext uri="{FF2B5EF4-FFF2-40B4-BE49-F238E27FC236}">
                <a16:creationId xmlns:a16="http://schemas.microsoft.com/office/drawing/2014/main" id="{7FB3C009-A351-E68A-2A62-B8F57C1C6484}"/>
              </a:ext>
            </a:extLst>
          </p:cNvPr>
          <p:cNvCxnSpPr>
            <a:cxnSpLocks/>
          </p:cNvCxnSpPr>
          <p:nvPr/>
        </p:nvCxnSpPr>
        <p:spPr>
          <a:xfrm>
            <a:off x="1579874" y="2946701"/>
            <a:ext cx="0" cy="36727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9CF43E1A-D0F0-CD25-88D4-EB928D4614D0}"/>
              </a:ext>
            </a:extLst>
          </p:cNvPr>
          <p:cNvSpPr txBox="1"/>
          <p:nvPr/>
        </p:nvSpPr>
        <p:spPr>
          <a:xfrm>
            <a:off x="1602532" y="2965045"/>
            <a:ext cx="1032783" cy="307777"/>
          </a:xfrm>
          <a:prstGeom prst="rect">
            <a:avLst/>
          </a:prstGeom>
          <a:noFill/>
        </p:spPr>
        <p:txBody>
          <a:bodyPr wrap="none" rtlCol="0">
            <a:spAutoFit/>
          </a:bodyPr>
          <a:lstStyle/>
          <a:p>
            <a:r>
              <a:rPr lang="en-US" sz="1400" dirty="0"/>
              <a:t>HDMI cable</a:t>
            </a:r>
          </a:p>
        </p:txBody>
      </p:sp>
      <p:cxnSp>
        <p:nvCxnSpPr>
          <p:cNvPr id="45" name="Elbow Connector 44">
            <a:extLst>
              <a:ext uri="{FF2B5EF4-FFF2-40B4-BE49-F238E27FC236}">
                <a16:creationId xmlns:a16="http://schemas.microsoft.com/office/drawing/2014/main" id="{FC1F37B8-A27E-0B54-04E1-E6B1E81FABFE}"/>
              </a:ext>
            </a:extLst>
          </p:cNvPr>
          <p:cNvCxnSpPr>
            <a:cxnSpLocks/>
          </p:cNvCxnSpPr>
          <p:nvPr/>
        </p:nvCxnSpPr>
        <p:spPr>
          <a:xfrm flipV="1">
            <a:off x="2460710" y="2620081"/>
            <a:ext cx="2879574" cy="1000890"/>
          </a:xfrm>
          <a:prstGeom prst="bentConnector3">
            <a:avLst>
              <a:gd name="adj1" fmla="val 50000"/>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AD0D84BC-40A2-11CC-2334-CF4ADA9B453A}"/>
              </a:ext>
            </a:extLst>
          </p:cNvPr>
          <p:cNvSpPr txBox="1"/>
          <p:nvPr/>
        </p:nvSpPr>
        <p:spPr>
          <a:xfrm>
            <a:off x="2418221" y="3341285"/>
            <a:ext cx="1345497" cy="523220"/>
          </a:xfrm>
          <a:prstGeom prst="rect">
            <a:avLst/>
          </a:prstGeom>
          <a:noFill/>
        </p:spPr>
        <p:txBody>
          <a:bodyPr wrap="none" rtlCol="0">
            <a:spAutoFit/>
          </a:bodyPr>
          <a:lstStyle/>
          <a:p>
            <a:pPr algn="ctr"/>
            <a:r>
              <a:rPr lang="en-US" sz="1400" dirty="0"/>
              <a:t>Audio extracted</a:t>
            </a:r>
          </a:p>
          <a:p>
            <a:pPr algn="ctr"/>
            <a:r>
              <a:rPr lang="en-US" sz="1400" dirty="0"/>
              <a:t>3.5 mm to RCA</a:t>
            </a:r>
          </a:p>
        </p:txBody>
      </p:sp>
      <p:cxnSp>
        <p:nvCxnSpPr>
          <p:cNvPr id="15" name="Straight Arrow Connector 14">
            <a:extLst>
              <a:ext uri="{FF2B5EF4-FFF2-40B4-BE49-F238E27FC236}">
                <a16:creationId xmlns:a16="http://schemas.microsoft.com/office/drawing/2014/main" id="{D4821B05-0B81-4B52-21FF-32D4F57FF625}"/>
              </a:ext>
            </a:extLst>
          </p:cNvPr>
          <p:cNvCxnSpPr>
            <a:cxnSpLocks/>
          </p:cNvCxnSpPr>
          <p:nvPr/>
        </p:nvCxnSpPr>
        <p:spPr>
          <a:xfrm>
            <a:off x="2794620" y="2063942"/>
            <a:ext cx="2587000" cy="0"/>
          </a:xfrm>
          <a:prstGeom prst="straightConnector1">
            <a:avLst/>
          </a:prstGeom>
          <a:ln w="25400">
            <a:headEnd type="non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A40063A-3244-B363-6417-A1E4C554008A}"/>
              </a:ext>
            </a:extLst>
          </p:cNvPr>
          <p:cNvSpPr txBox="1"/>
          <p:nvPr/>
        </p:nvSpPr>
        <p:spPr>
          <a:xfrm>
            <a:off x="2843089" y="2038132"/>
            <a:ext cx="2652835" cy="307777"/>
          </a:xfrm>
          <a:prstGeom prst="rect">
            <a:avLst/>
          </a:prstGeom>
          <a:noFill/>
        </p:spPr>
        <p:txBody>
          <a:bodyPr wrap="square" rtlCol="0">
            <a:spAutoFit/>
          </a:bodyPr>
          <a:lstStyle/>
          <a:p>
            <a:r>
              <a:rPr lang="en-US" sz="1400" dirty="0"/>
              <a:t>USB cable for audio interface</a:t>
            </a:r>
          </a:p>
        </p:txBody>
      </p:sp>
      <p:sp>
        <p:nvSpPr>
          <p:cNvPr id="29" name="Rounded Rectangle 28">
            <a:extLst>
              <a:ext uri="{FF2B5EF4-FFF2-40B4-BE49-F238E27FC236}">
                <a16:creationId xmlns:a16="http://schemas.microsoft.com/office/drawing/2014/main" id="{E7484247-3A04-11A0-95A5-1DFF34AC1DEF}"/>
              </a:ext>
            </a:extLst>
          </p:cNvPr>
          <p:cNvSpPr/>
          <p:nvPr/>
        </p:nvSpPr>
        <p:spPr>
          <a:xfrm>
            <a:off x="516364" y="4209085"/>
            <a:ext cx="2151529" cy="59228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0" i="0" dirty="0">
                <a:solidFill>
                  <a:schemeClr val="bg1"/>
                </a:solidFill>
                <a:effectLst/>
                <a:latin typeface="verdana" panose="020B0604030504040204" pitchFamily="34" charset="0"/>
              </a:rPr>
              <a:t>Sound Blaster K3+</a:t>
            </a:r>
          </a:p>
          <a:p>
            <a:pPr algn="ctr"/>
            <a:r>
              <a:rPr lang="en-US" sz="1400" dirty="0">
                <a:solidFill>
                  <a:schemeClr val="bg1"/>
                </a:solidFill>
                <a:latin typeface="verdana" panose="020B0604030504040204" pitchFamily="34" charset="0"/>
              </a:rPr>
              <a:t>Audio interface</a:t>
            </a:r>
            <a:endParaRPr lang="en-US" sz="1400" dirty="0">
              <a:solidFill>
                <a:schemeClr val="bg1"/>
              </a:solidFill>
            </a:endParaRPr>
          </a:p>
        </p:txBody>
      </p:sp>
      <p:cxnSp>
        <p:nvCxnSpPr>
          <p:cNvPr id="32" name="Straight Arrow Connector 31">
            <a:extLst>
              <a:ext uri="{FF2B5EF4-FFF2-40B4-BE49-F238E27FC236}">
                <a16:creationId xmlns:a16="http://schemas.microsoft.com/office/drawing/2014/main" id="{40200828-7ECF-C949-9E26-2ECD6EC4AF46}"/>
              </a:ext>
            </a:extLst>
          </p:cNvPr>
          <p:cNvCxnSpPr>
            <a:cxnSpLocks/>
          </p:cNvCxnSpPr>
          <p:nvPr/>
        </p:nvCxnSpPr>
        <p:spPr>
          <a:xfrm flipH="1" flipV="1">
            <a:off x="785813" y="2903837"/>
            <a:ext cx="15838" cy="1261175"/>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B9984110-EF51-5EDB-A4C7-8A22A83BAF9E}"/>
              </a:ext>
            </a:extLst>
          </p:cNvPr>
          <p:cNvSpPr txBox="1"/>
          <p:nvPr/>
        </p:nvSpPr>
        <p:spPr>
          <a:xfrm rot="16200000">
            <a:off x="193194" y="3214087"/>
            <a:ext cx="906145" cy="307777"/>
          </a:xfrm>
          <a:prstGeom prst="rect">
            <a:avLst/>
          </a:prstGeom>
          <a:noFill/>
        </p:spPr>
        <p:txBody>
          <a:bodyPr wrap="none" rtlCol="0">
            <a:spAutoFit/>
          </a:bodyPr>
          <a:lstStyle/>
          <a:p>
            <a:r>
              <a:rPr lang="en-US" sz="1400" dirty="0"/>
              <a:t>USB cable</a:t>
            </a:r>
          </a:p>
        </p:txBody>
      </p:sp>
      <p:cxnSp>
        <p:nvCxnSpPr>
          <p:cNvPr id="44" name="Straight Arrow Connector 43">
            <a:extLst>
              <a:ext uri="{FF2B5EF4-FFF2-40B4-BE49-F238E27FC236}">
                <a16:creationId xmlns:a16="http://schemas.microsoft.com/office/drawing/2014/main" id="{7AA7882A-2876-A199-36E6-A603912AB368}"/>
              </a:ext>
            </a:extLst>
          </p:cNvPr>
          <p:cNvCxnSpPr>
            <a:cxnSpLocks/>
          </p:cNvCxnSpPr>
          <p:nvPr/>
        </p:nvCxnSpPr>
        <p:spPr>
          <a:xfrm flipH="1">
            <a:off x="2758634" y="3208098"/>
            <a:ext cx="2782324" cy="132606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02F27732-C23B-0B3A-5A97-E3AA78BF2701}"/>
              </a:ext>
            </a:extLst>
          </p:cNvPr>
          <p:cNvSpPr txBox="1"/>
          <p:nvPr/>
        </p:nvSpPr>
        <p:spPr>
          <a:xfrm rot="19889684">
            <a:off x="4727233" y="2988808"/>
            <a:ext cx="1201757" cy="307777"/>
          </a:xfrm>
          <a:prstGeom prst="rect">
            <a:avLst/>
          </a:prstGeom>
          <a:noFill/>
        </p:spPr>
        <p:txBody>
          <a:bodyPr wrap="square" rtlCol="0">
            <a:spAutoFit/>
          </a:bodyPr>
          <a:lstStyle/>
          <a:p>
            <a:r>
              <a:rPr lang="en-US" sz="1400" dirty="0"/>
              <a:t>Aux Out</a:t>
            </a:r>
          </a:p>
        </p:txBody>
      </p:sp>
      <p:sp>
        <p:nvSpPr>
          <p:cNvPr id="49" name="Document 48">
            <a:extLst>
              <a:ext uri="{FF2B5EF4-FFF2-40B4-BE49-F238E27FC236}">
                <a16:creationId xmlns:a16="http://schemas.microsoft.com/office/drawing/2014/main" id="{11B92726-F07A-401B-47E2-05AD2542E8E2}"/>
              </a:ext>
            </a:extLst>
          </p:cNvPr>
          <p:cNvSpPr/>
          <p:nvPr/>
        </p:nvSpPr>
        <p:spPr>
          <a:xfrm>
            <a:off x="10545974" y="2516241"/>
            <a:ext cx="1396533" cy="731520"/>
          </a:xfrm>
          <a:prstGeom prst="flowChartDocumen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NX3000 Amplifier</a:t>
            </a:r>
          </a:p>
        </p:txBody>
      </p:sp>
      <p:cxnSp>
        <p:nvCxnSpPr>
          <p:cNvPr id="51" name="Straight Arrow Connector 50">
            <a:extLst>
              <a:ext uri="{FF2B5EF4-FFF2-40B4-BE49-F238E27FC236}">
                <a16:creationId xmlns:a16="http://schemas.microsoft.com/office/drawing/2014/main" id="{80AA68D0-9537-7052-EF33-7FF3443205B7}"/>
              </a:ext>
            </a:extLst>
          </p:cNvPr>
          <p:cNvCxnSpPr>
            <a:cxnSpLocks/>
          </p:cNvCxnSpPr>
          <p:nvPr/>
        </p:nvCxnSpPr>
        <p:spPr>
          <a:xfrm flipV="1">
            <a:off x="11427209" y="2077040"/>
            <a:ext cx="0" cy="39485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08E98BEF-3480-A5AA-30EC-8DCE09A8CB72}"/>
              </a:ext>
            </a:extLst>
          </p:cNvPr>
          <p:cNvCxnSpPr>
            <a:cxnSpLocks/>
          </p:cNvCxnSpPr>
          <p:nvPr/>
        </p:nvCxnSpPr>
        <p:spPr>
          <a:xfrm>
            <a:off x="10216706" y="2788220"/>
            <a:ext cx="227427"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97328F64-DD53-1FAD-247A-0A16CE87D78F}"/>
              </a:ext>
            </a:extLst>
          </p:cNvPr>
          <p:cNvCxnSpPr>
            <a:cxnSpLocks/>
          </p:cNvCxnSpPr>
          <p:nvPr/>
        </p:nvCxnSpPr>
        <p:spPr>
          <a:xfrm>
            <a:off x="10211940" y="2940620"/>
            <a:ext cx="227427"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CB856D0E-E6E7-0740-13A5-8EA09B029B73}"/>
              </a:ext>
            </a:extLst>
          </p:cNvPr>
          <p:cNvSpPr txBox="1"/>
          <p:nvPr/>
        </p:nvSpPr>
        <p:spPr>
          <a:xfrm rot="16200000">
            <a:off x="9454114" y="2562891"/>
            <a:ext cx="1012614" cy="307777"/>
          </a:xfrm>
          <a:prstGeom prst="rect">
            <a:avLst/>
          </a:prstGeom>
          <a:noFill/>
        </p:spPr>
        <p:txBody>
          <a:bodyPr wrap="square" rtlCol="0">
            <a:spAutoFit/>
          </a:bodyPr>
          <a:lstStyle/>
          <a:p>
            <a:r>
              <a:rPr lang="en-US" sz="1400" dirty="0">
                <a:solidFill>
                  <a:schemeClr val="bg1"/>
                </a:solidFill>
              </a:rPr>
              <a:t>Main LR</a:t>
            </a:r>
          </a:p>
        </p:txBody>
      </p:sp>
      <p:cxnSp>
        <p:nvCxnSpPr>
          <p:cNvPr id="60" name="Straight Arrow Connector 59">
            <a:extLst>
              <a:ext uri="{FF2B5EF4-FFF2-40B4-BE49-F238E27FC236}">
                <a16:creationId xmlns:a16="http://schemas.microsoft.com/office/drawing/2014/main" id="{CED16E48-2735-540B-82A6-CC452F47C37A}"/>
              </a:ext>
            </a:extLst>
          </p:cNvPr>
          <p:cNvCxnSpPr>
            <a:cxnSpLocks/>
          </p:cNvCxnSpPr>
          <p:nvPr/>
        </p:nvCxnSpPr>
        <p:spPr>
          <a:xfrm flipV="1">
            <a:off x="5976932" y="3371129"/>
            <a:ext cx="0" cy="58346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6BBF8E28-68F0-4CB6-D731-BDB88EF960C5}"/>
              </a:ext>
            </a:extLst>
          </p:cNvPr>
          <p:cNvCxnSpPr>
            <a:cxnSpLocks/>
          </p:cNvCxnSpPr>
          <p:nvPr/>
        </p:nvCxnSpPr>
        <p:spPr>
          <a:xfrm flipV="1">
            <a:off x="7829554" y="3351273"/>
            <a:ext cx="0" cy="58346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65" name="Rounded Rectangle 64">
            <a:extLst>
              <a:ext uri="{FF2B5EF4-FFF2-40B4-BE49-F238E27FC236}">
                <a16:creationId xmlns:a16="http://schemas.microsoft.com/office/drawing/2014/main" id="{6BA510EA-8A85-2896-09B5-00F539554158}"/>
              </a:ext>
            </a:extLst>
          </p:cNvPr>
          <p:cNvSpPr/>
          <p:nvPr/>
        </p:nvSpPr>
        <p:spPr>
          <a:xfrm>
            <a:off x="4703150" y="5297449"/>
            <a:ext cx="2268736" cy="33535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0" i="0" dirty="0">
                <a:solidFill>
                  <a:srgbClr val="FFFF00"/>
                </a:solidFill>
                <a:effectLst/>
                <a:latin typeface="verdana" panose="020B0604030504040204" pitchFamily="34" charset="0"/>
              </a:rPr>
              <a:t>FM transmitter</a:t>
            </a:r>
            <a:endParaRPr lang="en-US" sz="1600" dirty="0">
              <a:solidFill>
                <a:srgbClr val="FFFF00"/>
              </a:solidFill>
            </a:endParaRPr>
          </a:p>
        </p:txBody>
      </p:sp>
      <p:cxnSp>
        <p:nvCxnSpPr>
          <p:cNvPr id="66" name="Straight Arrow Connector 65">
            <a:extLst>
              <a:ext uri="{FF2B5EF4-FFF2-40B4-BE49-F238E27FC236}">
                <a16:creationId xmlns:a16="http://schemas.microsoft.com/office/drawing/2014/main" id="{9FE19FD8-57E5-A4F1-1EA2-09CCCE877579}"/>
              </a:ext>
            </a:extLst>
          </p:cNvPr>
          <p:cNvCxnSpPr>
            <a:cxnSpLocks/>
          </p:cNvCxnSpPr>
          <p:nvPr/>
        </p:nvCxnSpPr>
        <p:spPr>
          <a:xfrm>
            <a:off x="6888421" y="3367976"/>
            <a:ext cx="0" cy="188605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47727609-9A7C-044A-9B55-C673DD833365}"/>
              </a:ext>
            </a:extLst>
          </p:cNvPr>
          <p:cNvSpPr txBox="1"/>
          <p:nvPr/>
        </p:nvSpPr>
        <p:spPr>
          <a:xfrm rot="16200000">
            <a:off x="6179098" y="3325821"/>
            <a:ext cx="1201757" cy="307777"/>
          </a:xfrm>
          <a:prstGeom prst="rect">
            <a:avLst/>
          </a:prstGeom>
          <a:noFill/>
        </p:spPr>
        <p:txBody>
          <a:bodyPr wrap="square" rtlCol="0">
            <a:spAutoFit/>
          </a:bodyPr>
          <a:lstStyle/>
          <a:p>
            <a:r>
              <a:rPr lang="en-US" sz="1400" dirty="0"/>
              <a:t>Aux Out</a:t>
            </a:r>
          </a:p>
        </p:txBody>
      </p:sp>
      <p:sp>
        <p:nvSpPr>
          <p:cNvPr id="69" name="TextBox 68">
            <a:extLst>
              <a:ext uri="{FF2B5EF4-FFF2-40B4-BE49-F238E27FC236}">
                <a16:creationId xmlns:a16="http://schemas.microsoft.com/office/drawing/2014/main" id="{55DFE7A0-32E5-73B6-89F9-EA33DE8F17EA}"/>
              </a:ext>
            </a:extLst>
          </p:cNvPr>
          <p:cNvSpPr txBox="1"/>
          <p:nvPr/>
        </p:nvSpPr>
        <p:spPr>
          <a:xfrm>
            <a:off x="4647013" y="2550593"/>
            <a:ext cx="1201757" cy="307777"/>
          </a:xfrm>
          <a:prstGeom prst="rect">
            <a:avLst/>
          </a:prstGeom>
          <a:noFill/>
        </p:spPr>
        <p:txBody>
          <a:bodyPr wrap="square" rtlCol="0">
            <a:spAutoFit/>
          </a:bodyPr>
          <a:lstStyle/>
          <a:p>
            <a:r>
              <a:rPr lang="en-US" sz="1400" dirty="0"/>
              <a:t>Aux In</a:t>
            </a:r>
          </a:p>
        </p:txBody>
      </p:sp>
      <p:sp>
        <p:nvSpPr>
          <p:cNvPr id="70" name="Rounded Rectangle 69">
            <a:extLst>
              <a:ext uri="{FF2B5EF4-FFF2-40B4-BE49-F238E27FC236}">
                <a16:creationId xmlns:a16="http://schemas.microsoft.com/office/drawing/2014/main" id="{F413B2EA-6C4A-D19B-CB9D-D0547EB7F97E}"/>
              </a:ext>
            </a:extLst>
          </p:cNvPr>
          <p:cNvSpPr/>
          <p:nvPr/>
        </p:nvSpPr>
        <p:spPr>
          <a:xfrm>
            <a:off x="8964770" y="3986033"/>
            <a:ext cx="2622081" cy="2230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0" i="0" dirty="0" err="1">
                <a:solidFill>
                  <a:srgbClr val="FFFF00"/>
                </a:solidFill>
                <a:effectLst/>
                <a:latin typeface="verdana" panose="020B0604030504040204" pitchFamily="34" charset="0"/>
              </a:rPr>
              <a:t>Headamp</a:t>
            </a:r>
            <a:r>
              <a:rPr lang="en-US" sz="1100" b="0" i="0" dirty="0">
                <a:solidFill>
                  <a:srgbClr val="FFFF00"/>
                </a:solidFill>
                <a:effectLst/>
                <a:latin typeface="verdana" panose="020B0604030504040204" pitchFamily="34" charset="0"/>
              </a:rPr>
              <a:t> &gt;&gt; In-ear monitors</a:t>
            </a:r>
            <a:endParaRPr lang="en-US" sz="1100" dirty="0">
              <a:solidFill>
                <a:srgbClr val="FFFF00"/>
              </a:solidFill>
            </a:endParaRPr>
          </a:p>
        </p:txBody>
      </p:sp>
      <p:cxnSp>
        <p:nvCxnSpPr>
          <p:cNvPr id="71" name="Straight Arrow Connector 70">
            <a:extLst>
              <a:ext uri="{FF2B5EF4-FFF2-40B4-BE49-F238E27FC236}">
                <a16:creationId xmlns:a16="http://schemas.microsoft.com/office/drawing/2014/main" id="{91D64DE7-209F-8691-0CE5-51725E5B0CC1}"/>
              </a:ext>
            </a:extLst>
          </p:cNvPr>
          <p:cNvCxnSpPr>
            <a:cxnSpLocks/>
            <a:stCxn id="74" idx="1"/>
            <a:endCxn id="76" idx="3"/>
          </p:cNvCxnSpPr>
          <p:nvPr/>
        </p:nvCxnSpPr>
        <p:spPr>
          <a:xfrm flipH="1" flipV="1">
            <a:off x="7169181" y="5993768"/>
            <a:ext cx="204986" cy="61831"/>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73" name="Document 72">
            <a:extLst>
              <a:ext uri="{FF2B5EF4-FFF2-40B4-BE49-F238E27FC236}">
                <a16:creationId xmlns:a16="http://schemas.microsoft.com/office/drawing/2014/main" id="{4543CFFC-1ED0-7BBE-CA30-4621585F41E0}"/>
              </a:ext>
            </a:extLst>
          </p:cNvPr>
          <p:cNvSpPr/>
          <p:nvPr/>
        </p:nvSpPr>
        <p:spPr>
          <a:xfrm>
            <a:off x="8964771" y="4512072"/>
            <a:ext cx="2865278" cy="660815"/>
          </a:xfrm>
          <a:prstGeom prst="flowChartDocumen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2"/>
                </a:solidFill>
              </a:rPr>
              <a:t>Microphones (SM58), Keyboards, Guitar</a:t>
            </a:r>
          </a:p>
        </p:txBody>
      </p:sp>
      <p:sp>
        <p:nvSpPr>
          <p:cNvPr id="74" name="Document 73">
            <a:extLst>
              <a:ext uri="{FF2B5EF4-FFF2-40B4-BE49-F238E27FC236}">
                <a16:creationId xmlns:a16="http://schemas.microsoft.com/office/drawing/2014/main" id="{3CC1ED02-B936-AF5D-1844-BCAC9E81FC8E}"/>
              </a:ext>
            </a:extLst>
          </p:cNvPr>
          <p:cNvSpPr/>
          <p:nvPr/>
        </p:nvSpPr>
        <p:spPr>
          <a:xfrm>
            <a:off x="7374167" y="5898690"/>
            <a:ext cx="1787904" cy="313818"/>
          </a:xfrm>
          <a:prstGeom prst="flowChartDocumen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Stage snake</a:t>
            </a:r>
          </a:p>
        </p:txBody>
      </p:sp>
      <p:sp>
        <p:nvSpPr>
          <p:cNvPr id="76" name="Rounded Rectangle 75">
            <a:extLst>
              <a:ext uri="{FF2B5EF4-FFF2-40B4-BE49-F238E27FC236}">
                <a16:creationId xmlns:a16="http://schemas.microsoft.com/office/drawing/2014/main" id="{389D842A-CEDB-BDF0-EE68-93EED22D22ED}"/>
              </a:ext>
            </a:extLst>
          </p:cNvPr>
          <p:cNvSpPr/>
          <p:nvPr/>
        </p:nvSpPr>
        <p:spPr>
          <a:xfrm>
            <a:off x="4714871" y="5909425"/>
            <a:ext cx="2454310" cy="1686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FF00"/>
                </a:solidFill>
                <a:latin typeface="verdana" panose="020B0604030504040204" pitchFamily="34" charset="0"/>
              </a:rPr>
              <a:t>Active i</a:t>
            </a:r>
            <a:r>
              <a:rPr lang="en-US" sz="1200" b="0" i="0" dirty="0">
                <a:solidFill>
                  <a:srgbClr val="FFFF00"/>
                </a:solidFill>
                <a:effectLst/>
                <a:latin typeface="verdana" panose="020B0604030504040204" pitchFamily="34" charset="0"/>
              </a:rPr>
              <a:t>n-ear monitor</a:t>
            </a:r>
            <a:endParaRPr lang="en-US" sz="1200" dirty="0">
              <a:solidFill>
                <a:srgbClr val="FFFF00"/>
              </a:solidFill>
            </a:endParaRPr>
          </a:p>
        </p:txBody>
      </p:sp>
      <p:cxnSp>
        <p:nvCxnSpPr>
          <p:cNvPr id="84" name="Straight Arrow Connector 83">
            <a:extLst>
              <a:ext uri="{FF2B5EF4-FFF2-40B4-BE49-F238E27FC236}">
                <a16:creationId xmlns:a16="http://schemas.microsoft.com/office/drawing/2014/main" id="{AF2E07CF-31FC-8EF4-DB48-DDFB62A74C77}"/>
              </a:ext>
            </a:extLst>
          </p:cNvPr>
          <p:cNvCxnSpPr>
            <a:cxnSpLocks/>
          </p:cNvCxnSpPr>
          <p:nvPr/>
        </p:nvCxnSpPr>
        <p:spPr>
          <a:xfrm flipH="1">
            <a:off x="8621262" y="4845638"/>
            <a:ext cx="223832"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688B21F5-5C45-8447-B6DE-848D02CEB5B1}"/>
              </a:ext>
            </a:extLst>
          </p:cNvPr>
          <p:cNvCxnSpPr>
            <a:cxnSpLocks/>
          </p:cNvCxnSpPr>
          <p:nvPr/>
        </p:nvCxnSpPr>
        <p:spPr>
          <a:xfrm>
            <a:off x="8152560" y="5029200"/>
            <a:ext cx="0" cy="671515"/>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464B1B3E-A0FA-81E1-CFD9-FBA09497F7FB}"/>
              </a:ext>
            </a:extLst>
          </p:cNvPr>
          <p:cNvCxnSpPr>
            <a:cxnSpLocks/>
          </p:cNvCxnSpPr>
          <p:nvPr/>
        </p:nvCxnSpPr>
        <p:spPr>
          <a:xfrm>
            <a:off x="8649826" y="4178881"/>
            <a:ext cx="227427"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07E3147C-C016-AA31-F1A7-D67CB8F5AC1D}"/>
              </a:ext>
            </a:extLst>
          </p:cNvPr>
          <p:cNvCxnSpPr>
            <a:cxnSpLocks/>
          </p:cNvCxnSpPr>
          <p:nvPr/>
        </p:nvCxnSpPr>
        <p:spPr>
          <a:xfrm flipV="1">
            <a:off x="8262096" y="5029200"/>
            <a:ext cx="0" cy="70362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94" name="Document 93">
            <a:extLst>
              <a:ext uri="{FF2B5EF4-FFF2-40B4-BE49-F238E27FC236}">
                <a16:creationId xmlns:a16="http://schemas.microsoft.com/office/drawing/2014/main" id="{3D5DAFA4-4A56-436C-CF7D-CCAE221DCC3E}"/>
              </a:ext>
            </a:extLst>
          </p:cNvPr>
          <p:cNvSpPr/>
          <p:nvPr/>
        </p:nvSpPr>
        <p:spPr>
          <a:xfrm>
            <a:off x="9535433" y="5891883"/>
            <a:ext cx="2268736" cy="335356"/>
          </a:xfrm>
          <a:prstGeom prst="flowChartDocumen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2"/>
                </a:solidFill>
              </a:rPr>
              <a:t>Other instruments</a:t>
            </a:r>
          </a:p>
        </p:txBody>
      </p:sp>
      <p:cxnSp>
        <p:nvCxnSpPr>
          <p:cNvPr id="96" name="Straight Arrow Connector 95">
            <a:extLst>
              <a:ext uri="{FF2B5EF4-FFF2-40B4-BE49-F238E27FC236}">
                <a16:creationId xmlns:a16="http://schemas.microsoft.com/office/drawing/2014/main" id="{384258A4-BFE3-FAA2-CC2A-C295FC4C87DA}"/>
              </a:ext>
            </a:extLst>
          </p:cNvPr>
          <p:cNvCxnSpPr>
            <a:cxnSpLocks/>
          </p:cNvCxnSpPr>
          <p:nvPr/>
        </p:nvCxnSpPr>
        <p:spPr>
          <a:xfrm flipH="1">
            <a:off x="9230871" y="6012456"/>
            <a:ext cx="223832"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94C20832-ACBF-BCE4-30AE-1EADD5675D98}"/>
              </a:ext>
            </a:extLst>
          </p:cNvPr>
          <p:cNvSpPr/>
          <p:nvPr/>
        </p:nvSpPr>
        <p:spPr>
          <a:xfrm>
            <a:off x="7049467" y="3871464"/>
            <a:ext cx="4893040" cy="1382568"/>
          </a:xfrm>
          <a:prstGeom prst="rect">
            <a:avLst/>
          </a:prstGeom>
          <a:noFill/>
          <a:ln w="25400">
            <a:solidFill>
              <a:schemeClr val="tx1">
                <a:lumMod val="50000"/>
                <a:lumOff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6AD2CCC3-FA2F-5FB5-CF04-CAB6F656DB83}"/>
              </a:ext>
            </a:extLst>
          </p:cNvPr>
          <p:cNvSpPr/>
          <p:nvPr/>
        </p:nvSpPr>
        <p:spPr>
          <a:xfrm>
            <a:off x="4647013" y="5792568"/>
            <a:ext cx="7183036" cy="539276"/>
          </a:xfrm>
          <a:prstGeom prst="rect">
            <a:avLst/>
          </a:prstGeom>
          <a:noFill/>
          <a:ln w="25400">
            <a:solidFill>
              <a:schemeClr val="tx1">
                <a:lumMod val="50000"/>
                <a:lumOff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a:extLst>
              <a:ext uri="{FF2B5EF4-FFF2-40B4-BE49-F238E27FC236}">
                <a16:creationId xmlns:a16="http://schemas.microsoft.com/office/drawing/2014/main" id="{013AB7D5-742F-43E7-AC42-66E59F95154C}"/>
              </a:ext>
            </a:extLst>
          </p:cNvPr>
          <p:cNvSpPr txBox="1"/>
          <p:nvPr/>
        </p:nvSpPr>
        <p:spPr>
          <a:xfrm>
            <a:off x="8779029" y="3611370"/>
            <a:ext cx="2366485" cy="276999"/>
          </a:xfrm>
          <a:prstGeom prst="rect">
            <a:avLst/>
          </a:prstGeom>
          <a:noFill/>
        </p:spPr>
        <p:txBody>
          <a:bodyPr wrap="square" rtlCol="0">
            <a:spAutoFit/>
          </a:bodyPr>
          <a:lstStyle/>
          <a:p>
            <a:r>
              <a:rPr lang="en-US" sz="1200" dirty="0">
                <a:solidFill>
                  <a:schemeClr val="tx1">
                    <a:lumMod val="50000"/>
                    <a:lumOff val="50000"/>
                  </a:schemeClr>
                </a:solidFill>
              </a:rPr>
              <a:t>Front stage – left side</a:t>
            </a:r>
          </a:p>
        </p:txBody>
      </p:sp>
      <p:sp>
        <p:nvSpPr>
          <p:cNvPr id="100" name="TextBox 99">
            <a:extLst>
              <a:ext uri="{FF2B5EF4-FFF2-40B4-BE49-F238E27FC236}">
                <a16:creationId xmlns:a16="http://schemas.microsoft.com/office/drawing/2014/main" id="{CB197B8F-F389-0CBB-CE08-E0ADBF68177F}"/>
              </a:ext>
            </a:extLst>
          </p:cNvPr>
          <p:cNvSpPr txBox="1"/>
          <p:nvPr/>
        </p:nvSpPr>
        <p:spPr>
          <a:xfrm>
            <a:off x="8826435" y="5521864"/>
            <a:ext cx="2366485" cy="276999"/>
          </a:xfrm>
          <a:prstGeom prst="rect">
            <a:avLst/>
          </a:prstGeom>
          <a:noFill/>
        </p:spPr>
        <p:txBody>
          <a:bodyPr wrap="square" rtlCol="0">
            <a:spAutoFit/>
          </a:bodyPr>
          <a:lstStyle/>
          <a:p>
            <a:r>
              <a:rPr lang="en-US" sz="1200" dirty="0">
                <a:solidFill>
                  <a:schemeClr val="tx1">
                    <a:lumMod val="50000"/>
                    <a:lumOff val="50000"/>
                  </a:schemeClr>
                </a:solidFill>
              </a:rPr>
              <a:t>Front stage – right side</a:t>
            </a:r>
          </a:p>
        </p:txBody>
      </p:sp>
      <p:sp>
        <p:nvSpPr>
          <p:cNvPr id="117" name="TextBox 116">
            <a:extLst>
              <a:ext uri="{FF2B5EF4-FFF2-40B4-BE49-F238E27FC236}">
                <a16:creationId xmlns:a16="http://schemas.microsoft.com/office/drawing/2014/main" id="{E3E21F33-18F1-2D41-EE49-7E38D4CE6F27}"/>
              </a:ext>
            </a:extLst>
          </p:cNvPr>
          <p:cNvSpPr txBox="1"/>
          <p:nvPr/>
        </p:nvSpPr>
        <p:spPr>
          <a:xfrm>
            <a:off x="10457038" y="1080567"/>
            <a:ext cx="1183243" cy="276999"/>
          </a:xfrm>
          <a:prstGeom prst="rect">
            <a:avLst/>
          </a:prstGeom>
          <a:noFill/>
        </p:spPr>
        <p:txBody>
          <a:bodyPr wrap="square" rtlCol="0">
            <a:spAutoFit/>
          </a:bodyPr>
          <a:lstStyle/>
          <a:p>
            <a:r>
              <a:rPr lang="en-US" sz="1200" dirty="0">
                <a:solidFill>
                  <a:schemeClr val="tx1">
                    <a:lumMod val="50000"/>
                    <a:lumOff val="50000"/>
                  </a:schemeClr>
                </a:solidFill>
              </a:rPr>
              <a:t>Wall-mount</a:t>
            </a:r>
          </a:p>
        </p:txBody>
      </p:sp>
      <p:sp>
        <p:nvSpPr>
          <p:cNvPr id="7" name="Rounded Rectangle 69">
            <a:extLst>
              <a:ext uri="{FF2B5EF4-FFF2-40B4-BE49-F238E27FC236}">
                <a16:creationId xmlns:a16="http://schemas.microsoft.com/office/drawing/2014/main" id="{61E052E8-5C25-61BB-361B-537F02374B2F}"/>
              </a:ext>
            </a:extLst>
          </p:cNvPr>
          <p:cNvSpPr/>
          <p:nvPr/>
        </p:nvSpPr>
        <p:spPr>
          <a:xfrm>
            <a:off x="4721307" y="6113063"/>
            <a:ext cx="2447873" cy="1686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0" i="0" dirty="0" err="1">
                <a:solidFill>
                  <a:srgbClr val="FFFF00"/>
                </a:solidFill>
                <a:effectLst/>
                <a:latin typeface="verdana" panose="020B0604030504040204" pitchFamily="34" charset="0"/>
              </a:rPr>
              <a:t>Headamp</a:t>
            </a:r>
            <a:r>
              <a:rPr lang="en-US" sz="1050" b="0" i="0" dirty="0">
                <a:solidFill>
                  <a:srgbClr val="FFFF00"/>
                </a:solidFill>
                <a:effectLst/>
                <a:latin typeface="verdana" panose="020B0604030504040204" pitchFamily="34" charset="0"/>
              </a:rPr>
              <a:t> &gt;&gt; In-ear monitors</a:t>
            </a:r>
            <a:endParaRPr lang="en-US" sz="1050" dirty="0">
              <a:solidFill>
                <a:srgbClr val="FFFF00"/>
              </a:solidFill>
            </a:endParaRPr>
          </a:p>
        </p:txBody>
      </p:sp>
      <p:sp>
        <p:nvSpPr>
          <p:cNvPr id="8" name="Rounded Rectangle 75">
            <a:extLst>
              <a:ext uri="{FF2B5EF4-FFF2-40B4-BE49-F238E27FC236}">
                <a16:creationId xmlns:a16="http://schemas.microsoft.com/office/drawing/2014/main" id="{1A65ED8F-E5BA-EACF-F583-F2CD036BF839}"/>
              </a:ext>
            </a:extLst>
          </p:cNvPr>
          <p:cNvSpPr/>
          <p:nvPr/>
        </p:nvSpPr>
        <p:spPr>
          <a:xfrm>
            <a:off x="8949371" y="4254209"/>
            <a:ext cx="2637479" cy="19571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FF00"/>
                </a:solidFill>
                <a:latin typeface="verdana" panose="020B0604030504040204" pitchFamily="34" charset="0"/>
              </a:rPr>
              <a:t>Active i</a:t>
            </a:r>
            <a:r>
              <a:rPr lang="en-US" sz="1200" b="0" i="0" dirty="0">
                <a:solidFill>
                  <a:srgbClr val="FFFF00"/>
                </a:solidFill>
                <a:effectLst/>
                <a:latin typeface="verdana" panose="020B0604030504040204" pitchFamily="34" charset="0"/>
              </a:rPr>
              <a:t>n-ear monitor</a:t>
            </a:r>
            <a:endParaRPr lang="en-US" sz="1200" dirty="0">
              <a:solidFill>
                <a:srgbClr val="FFFF00"/>
              </a:solidFill>
            </a:endParaRPr>
          </a:p>
        </p:txBody>
      </p:sp>
      <p:cxnSp>
        <p:nvCxnSpPr>
          <p:cNvPr id="24" name="Straight Arrow Connector 23">
            <a:extLst>
              <a:ext uri="{FF2B5EF4-FFF2-40B4-BE49-F238E27FC236}">
                <a16:creationId xmlns:a16="http://schemas.microsoft.com/office/drawing/2014/main" id="{3F12E771-9831-0132-C129-16A0375C8F78}"/>
              </a:ext>
            </a:extLst>
          </p:cNvPr>
          <p:cNvCxnSpPr>
            <a:cxnSpLocks/>
            <a:stCxn id="74" idx="1"/>
            <a:endCxn id="7" idx="3"/>
          </p:cNvCxnSpPr>
          <p:nvPr/>
        </p:nvCxnSpPr>
        <p:spPr>
          <a:xfrm flipH="1">
            <a:off x="7169180" y="6055599"/>
            <a:ext cx="204987" cy="14180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58413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04062-02A7-258E-999A-665922ABE915}"/>
              </a:ext>
            </a:extLst>
          </p:cNvPr>
          <p:cNvSpPr>
            <a:spLocks noGrp="1"/>
          </p:cNvSpPr>
          <p:nvPr>
            <p:ph type="title"/>
          </p:nvPr>
        </p:nvSpPr>
        <p:spPr/>
        <p:txBody>
          <a:bodyPr/>
          <a:lstStyle/>
          <a:p>
            <a:r>
              <a:rPr lang="en-US" b="1" dirty="0">
                <a:latin typeface="Abadi MT Condensed Extra Bold" panose="020B0306030101010103" pitchFamily="34" charset="77"/>
              </a:rPr>
              <a:t>Audio Interface</a:t>
            </a:r>
            <a:br>
              <a:rPr lang="en-US" b="1" dirty="0">
                <a:latin typeface="Abadi MT Condensed Extra Bold" panose="020B0306030101010103" pitchFamily="34" charset="77"/>
              </a:rPr>
            </a:br>
            <a:r>
              <a:rPr lang="en-US" sz="2800" dirty="0">
                <a:latin typeface="Abadi MT Condensed Light" panose="020B0306030101010103" pitchFamily="34" charset="77"/>
              </a:rPr>
              <a:t>Mixer output for live streaming</a:t>
            </a:r>
            <a:endParaRPr lang="en-US" dirty="0">
              <a:latin typeface="Abadi MT Condensed Light" panose="020B0306030101010103" pitchFamily="34" charset="77"/>
            </a:endParaRPr>
          </a:p>
        </p:txBody>
      </p:sp>
      <p:pic>
        <p:nvPicPr>
          <p:cNvPr id="7" name="Picture 6">
            <a:extLst>
              <a:ext uri="{FF2B5EF4-FFF2-40B4-BE49-F238E27FC236}">
                <a16:creationId xmlns:a16="http://schemas.microsoft.com/office/drawing/2014/main" id="{000C81AF-246A-E8C5-63E8-B2DB7E3D842C}"/>
              </a:ext>
            </a:extLst>
          </p:cNvPr>
          <p:cNvPicPr>
            <a:picLocks noChangeAspect="1"/>
          </p:cNvPicPr>
          <p:nvPr/>
        </p:nvPicPr>
        <p:blipFill>
          <a:blip r:embed="rId2"/>
          <a:stretch>
            <a:fillRect/>
          </a:stretch>
        </p:blipFill>
        <p:spPr>
          <a:xfrm>
            <a:off x="987829" y="1690688"/>
            <a:ext cx="4560483" cy="4560483"/>
          </a:xfrm>
          <a:prstGeom prst="rect">
            <a:avLst/>
          </a:prstGeom>
        </p:spPr>
      </p:pic>
      <p:sp>
        <p:nvSpPr>
          <p:cNvPr id="9" name="TextBox 8">
            <a:extLst>
              <a:ext uri="{FF2B5EF4-FFF2-40B4-BE49-F238E27FC236}">
                <a16:creationId xmlns:a16="http://schemas.microsoft.com/office/drawing/2014/main" id="{2C3EE6FA-A6F7-9AFD-9987-81851C8A3E45}"/>
              </a:ext>
            </a:extLst>
          </p:cNvPr>
          <p:cNvSpPr txBox="1"/>
          <p:nvPr/>
        </p:nvSpPr>
        <p:spPr>
          <a:xfrm>
            <a:off x="2152168" y="6305263"/>
            <a:ext cx="2539972" cy="375224"/>
          </a:xfrm>
          <a:prstGeom prst="rect">
            <a:avLst/>
          </a:prstGeom>
          <a:noFill/>
        </p:spPr>
        <p:txBody>
          <a:bodyPr wrap="square">
            <a:spAutoFit/>
          </a:bodyPr>
          <a:lstStyle/>
          <a:p>
            <a:r>
              <a:rPr lang="en-US" b="0" i="0" dirty="0">
                <a:solidFill>
                  <a:srgbClr val="111111"/>
                </a:solidFill>
                <a:effectLst/>
                <a:latin typeface="verdana" panose="020B0604030504040204" pitchFamily="34" charset="0"/>
              </a:rPr>
              <a:t>Sound Blaster K3+</a:t>
            </a:r>
            <a:endParaRPr lang="en-US" dirty="0"/>
          </a:p>
        </p:txBody>
      </p:sp>
      <p:sp>
        <p:nvSpPr>
          <p:cNvPr id="10" name="TextBox 9">
            <a:extLst>
              <a:ext uri="{FF2B5EF4-FFF2-40B4-BE49-F238E27FC236}">
                <a16:creationId xmlns:a16="http://schemas.microsoft.com/office/drawing/2014/main" id="{C126FB64-B0C6-64C3-9AED-0F76C4306C80}"/>
              </a:ext>
            </a:extLst>
          </p:cNvPr>
          <p:cNvSpPr txBox="1"/>
          <p:nvPr/>
        </p:nvSpPr>
        <p:spPr>
          <a:xfrm>
            <a:off x="6999316" y="1512916"/>
            <a:ext cx="4354484" cy="3754874"/>
          </a:xfrm>
          <a:prstGeom prst="rect">
            <a:avLst/>
          </a:prstGeom>
          <a:noFill/>
        </p:spPr>
        <p:txBody>
          <a:bodyPr wrap="square" rtlCol="0">
            <a:spAutoFit/>
          </a:bodyPr>
          <a:lstStyle/>
          <a:p>
            <a:r>
              <a:rPr lang="en-US" sz="2000" b="1" dirty="0">
                <a:solidFill>
                  <a:schemeClr val="accent2"/>
                </a:solidFill>
              </a:rPr>
              <a:t>Why not using the built-in audio interface onboard the X32 mixer? </a:t>
            </a:r>
          </a:p>
          <a:p>
            <a:endParaRPr lang="en-US" dirty="0">
              <a:solidFill>
                <a:srgbClr val="FF0000"/>
              </a:solidFill>
            </a:endParaRPr>
          </a:p>
          <a:p>
            <a:r>
              <a:rPr lang="en-US" dirty="0">
                <a:solidFill>
                  <a:srgbClr val="FF0000"/>
                </a:solidFill>
              </a:rPr>
              <a:t>Theoretically, the X32 build-in audio interface is bi-directional, which means it should work for transferring the audio from the mixer to the PC (for live streaming).</a:t>
            </a:r>
          </a:p>
          <a:p>
            <a:endParaRPr lang="en-US" dirty="0">
              <a:solidFill>
                <a:srgbClr val="FF0000"/>
              </a:solidFill>
            </a:endParaRPr>
          </a:p>
          <a:p>
            <a:r>
              <a:rPr lang="en-US" dirty="0">
                <a:solidFill>
                  <a:srgbClr val="FF0000"/>
                </a:solidFill>
              </a:rPr>
              <a:t>But …</a:t>
            </a:r>
          </a:p>
          <a:p>
            <a:endParaRPr lang="en-US" dirty="0">
              <a:solidFill>
                <a:srgbClr val="FF0000"/>
              </a:solidFill>
            </a:endParaRPr>
          </a:p>
          <a:p>
            <a:r>
              <a:rPr lang="en-US" dirty="0">
                <a:solidFill>
                  <a:srgbClr val="FF0000"/>
                </a:solidFill>
              </a:rPr>
              <a:t>Practically, the audio interface is not stable, there are intermittent dropouts, which makes it unusable. </a:t>
            </a:r>
          </a:p>
        </p:txBody>
      </p:sp>
    </p:spTree>
    <p:extLst>
      <p:ext uri="{BB962C8B-B14F-4D97-AF65-F5344CB8AC3E}">
        <p14:creationId xmlns:p14="http://schemas.microsoft.com/office/powerpoint/2010/main" val="10529251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CC904-7545-A61E-347A-AE66808C2C37}"/>
              </a:ext>
            </a:extLst>
          </p:cNvPr>
          <p:cNvSpPr>
            <a:spLocks noGrp="1"/>
          </p:cNvSpPr>
          <p:nvPr>
            <p:ph type="title"/>
          </p:nvPr>
        </p:nvSpPr>
        <p:spPr>
          <a:xfrm>
            <a:off x="956534" y="1721225"/>
            <a:ext cx="10515600" cy="2056448"/>
          </a:xfrm>
        </p:spPr>
        <p:txBody>
          <a:bodyPr>
            <a:normAutofit/>
          </a:bodyPr>
          <a:lstStyle/>
          <a:p>
            <a:pPr algn="ctr"/>
            <a:r>
              <a:rPr lang="en-US" dirty="0"/>
              <a:t>Questions? </a:t>
            </a:r>
            <a:br>
              <a:rPr lang="en-US" dirty="0"/>
            </a:br>
            <a:r>
              <a:rPr lang="en-US" sz="4000" dirty="0"/>
              <a:t>Comments?</a:t>
            </a:r>
            <a:r>
              <a:rPr lang="en-US" dirty="0"/>
              <a:t> </a:t>
            </a:r>
            <a:br>
              <a:rPr lang="en-US" dirty="0"/>
            </a:br>
            <a:r>
              <a:rPr lang="en-US" sz="3600" dirty="0"/>
              <a:t>Suggestions?</a:t>
            </a:r>
            <a:endParaRPr lang="en-US" dirty="0"/>
          </a:p>
        </p:txBody>
      </p:sp>
    </p:spTree>
    <p:extLst>
      <p:ext uri="{BB962C8B-B14F-4D97-AF65-F5344CB8AC3E}">
        <p14:creationId xmlns:p14="http://schemas.microsoft.com/office/powerpoint/2010/main" val="31667912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F13B4-FCA2-8C71-CB78-FACC4AE146A0}"/>
              </a:ext>
            </a:extLst>
          </p:cNvPr>
          <p:cNvSpPr>
            <a:spLocks noGrp="1"/>
          </p:cNvSpPr>
          <p:nvPr>
            <p:ph type="title"/>
          </p:nvPr>
        </p:nvSpPr>
        <p:spPr>
          <a:xfrm>
            <a:off x="838200" y="1604343"/>
            <a:ext cx="10515600" cy="3649314"/>
          </a:xfrm>
        </p:spPr>
        <p:txBody>
          <a:bodyPr>
            <a:normAutofit/>
          </a:bodyPr>
          <a:lstStyle/>
          <a:p>
            <a:pPr algn="ctr"/>
            <a:r>
              <a:rPr lang="en-US" b="1" dirty="0">
                <a:latin typeface="Abadi MT Condensed Extra Bold" panose="020B0306030101010103" pitchFamily="34" charset="77"/>
              </a:rPr>
              <a:t>Thank you for your contribution!</a:t>
            </a:r>
            <a:br>
              <a:rPr lang="en-US" dirty="0"/>
            </a:br>
            <a:br>
              <a:rPr lang="en-US" dirty="0"/>
            </a:br>
            <a:r>
              <a:rPr lang="en-US" sz="3200" dirty="0"/>
              <a:t>Please email me if you have any questions</a:t>
            </a:r>
            <a:br>
              <a:rPr lang="en-US" sz="3200" dirty="0"/>
            </a:br>
            <a:r>
              <a:rPr lang="en-US" sz="3200" dirty="0">
                <a:hlinkClick r:id="rId2"/>
              </a:rPr>
              <a:t>ganzhaoming@gmail.com</a:t>
            </a:r>
            <a:br>
              <a:rPr lang="en-US" dirty="0"/>
            </a:br>
            <a:endParaRPr lang="en-US" dirty="0"/>
          </a:p>
        </p:txBody>
      </p:sp>
    </p:spTree>
    <p:extLst>
      <p:ext uri="{BB962C8B-B14F-4D97-AF65-F5344CB8AC3E}">
        <p14:creationId xmlns:p14="http://schemas.microsoft.com/office/powerpoint/2010/main" val="1025735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117FD-E5CC-89A1-8111-E9FCD4C3F202}"/>
              </a:ext>
            </a:extLst>
          </p:cNvPr>
          <p:cNvSpPr>
            <a:spLocks noGrp="1"/>
          </p:cNvSpPr>
          <p:nvPr>
            <p:ph type="title"/>
          </p:nvPr>
        </p:nvSpPr>
        <p:spPr/>
        <p:txBody>
          <a:bodyPr>
            <a:normAutofit/>
          </a:bodyPr>
          <a:lstStyle/>
          <a:p>
            <a:r>
              <a:rPr lang="en-US" b="1" dirty="0">
                <a:latin typeface="Abadi MT Condensed Extra Bold" panose="020B0306030101010103" pitchFamily="34" charset="77"/>
              </a:rPr>
              <a:t>Signal Flow </a:t>
            </a:r>
            <a:r>
              <a:rPr lang="en-US" sz="2800" dirty="0"/>
              <a:t>inside a mixer</a:t>
            </a:r>
            <a:endParaRPr lang="en-US" dirty="0"/>
          </a:p>
        </p:txBody>
      </p:sp>
      <p:pic>
        <p:nvPicPr>
          <p:cNvPr id="1026" name="Picture 2" descr="UserPostedImage">
            <a:extLst>
              <a:ext uri="{FF2B5EF4-FFF2-40B4-BE49-F238E27FC236}">
                <a16:creationId xmlns:a16="http://schemas.microsoft.com/office/drawing/2014/main" id="{E5014AC8-B9F1-3BB2-A78E-4B581A7587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0688"/>
            <a:ext cx="121920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23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858B16-1ACC-4706-08F5-835843D55515}"/>
              </a:ext>
            </a:extLst>
          </p:cNvPr>
          <p:cNvPicPr>
            <a:picLocks noChangeAspect="1"/>
          </p:cNvPicPr>
          <p:nvPr/>
        </p:nvPicPr>
        <p:blipFill rotWithShape="1">
          <a:blip r:embed="rId2"/>
          <a:srcRect t="56139"/>
          <a:stretch/>
        </p:blipFill>
        <p:spPr>
          <a:xfrm rot="5400000">
            <a:off x="-178686" y="2540897"/>
            <a:ext cx="4515042" cy="3300412"/>
          </a:xfrm>
          <a:prstGeom prst="rect">
            <a:avLst/>
          </a:prstGeom>
        </p:spPr>
      </p:pic>
      <p:pic>
        <p:nvPicPr>
          <p:cNvPr id="5" name="Picture 4">
            <a:extLst>
              <a:ext uri="{FF2B5EF4-FFF2-40B4-BE49-F238E27FC236}">
                <a16:creationId xmlns:a16="http://schemas.microsoft.com/office/drawing/2014/main" id="{C829F9A4-66F4-4FFD-50D8-0F7D9C768B68}"/>
              </a:ext>
            </a:extLst>
          </p:cNvPr>
          <p:cNvPicPr>
            <a:picLocks noChangeAspect="1"/>
          </p:cNvPicPr>
          <p:nvPr/>
        </p:nvPicPr>
        <p:blipFill rotWithShape="1">
          <a:blip r:embed="rId2"/>
          <a:srcRect b="65125"/>
          <a:stretch/>
        </p:blipFill>
        <p:spPr>
          <a:xfrm rot="5400000">
            <a:off x="2869314" y="2793311"/>
            <a:ext cx="4515042" cy="2795586"/>
          </a:xfrm>
          <a:prstGeom prst="rect">
            <a:avLst/>
          </a:prstGeom>
        </p:spPr>
      </p:pic>
      <p:pic>
        <p:nvPicPr>
          <p:cNvPr id="6" name="Picture 5">
            <a:extLst>
              <a:ext uri="{FF2B5EF4-FFF2-40B4-BE49-F238E27FC236}">
                <a16:creationId xmlns:a16="http://schemas.microsoft.com/office/drawing/2014/main" id="{5A3A1BF5-2D8F-22D1-5BAE-7EA84E87F5D9}"/>
              </a:ext>
            </a:extLst>
          </p:cNvPr>
          <p:cNvPicPr>
            <a:picLocks noChangeAspect="1"/>
          </p:cNvPicPr>
          <p:nvPr/>
        </p:nvPicPr>
        <p:blipFill>
          <a:blip r:embed="rId3"/>
          <a:stretch>
            <a:fillRect/>
          </a:stretch>
        </p:blipFill>
        <p:spPr>
          <a:xfrm rot="5400000">
            <a:off x="4706509" y="2283258"/>
            <a:ext cx="6042984" cy="2663928"/>
          </a:xfrm>
          <a:prstGeom prst="rect">
            <a:avLst/>
          </a:prstGeom>
        </p:spPr>
      </p:pic>
      <p:pic>
        <p:nvPicPr>
          <p:cNvPr id="7" name="Picture 6">
            <a:extLst>
              <a:ext uri="{FF2B5EF4-FFF2-40B4-BE49-F238E27FC236}">
                <a16:creationId xmlns:a16="http://schemas.microsoft.com/office/drawing/2014/main" id="{3DC7E39B-1C3B-06D7-09CE-C34795CA61CE}"/>
              </a:ext>
            </a:extLst>
          </p:cNvPr>
          <p:cNvPicPr>
            <a:picLocks noChangeAspect="1"/>
          </p:cNvPicPr>
          <p:nvPr/>
        </p:nvPicPr>
        <p:blipFill>
          <a:blip r:embed="rId4"/>
          <a:stretch>
            <a:fillRect/>
          </a:stretch>
        </p:blipFill>
        <p:spPr>
          <a:xfrm rot="5400000">
            <a:off x="7873556" y="2161042"/>
            <a:ext cx="5139826" cy="2795586"/>
          </a:xfrm>
          <a:prstGeom prst="rect">
            <a:avLst/>
          </a:prstGeom>
        </p:spPr>
      </p:pic>
      <p:sp>
        <p:nvSpPr>
          <p:cNvPr id="2" name="Title 1">
            <a:extLst>
              <a:ext uri="{FF2B5EF4-FFF2-40B4-BE49-F238E27FC236}">
                <a16:creationId xmlns:a16="http://schemas.microsoft.com/office/drawing/2014/main" id="{F30DE527-EA2E-4690-F579-E7BA6DDDD897}"/>
              </a:ext>
            </a:extLst>
          </p:cNvPr>
          <p:cNvSpPr>
            <a:spLocks noGrp="1"/>
          </p:cNvSpPr>
          <p:nvPr>
            <p:ph type="title"/>
          </p:nvPr>
        </p:nvSpPr>
        <p:spPr/>
        <p:txBody>
          <a:bodyPr/>
          <a:lstStyle/>
          <a:p>
            <a:r>
              <a:rPr lang="en-US" b="1" dirty="0">
                <a:latin typeface="Abadi MT Condensed Extra Bold" panose="020B0306030101010103" pitchFamily="34" charset="77"/>
              </a:rPr>
              <a:t>Signal Levels</a:t>
            </a:r>
            <a:r>
              <a:rPr lang="en-US" dirty="0"/>
              <a:t>: mic/line/speaker</a:t>
            </a:r>
          </a:p>
        </p:txBody>
      </p:sp>
      <p:sp>
        <p:nvSpPr>
          <p:cNvPr id="8" name="TextBox 7">
            <a:extLst>
              <a:ext uri="{FF2B5EF4-FFF2-40B4-BE49-F238E27FC236}">
                <a16:creationId xmlns:a16="http://schemas.microsoft.com/office/drawing/2014/main" id="{BA63900C-4A26-8475-8253-34FB3C6CEF33}"/>
              </a:ext>
            </a:extLst>
          </p:cNvPr>
          <p:cNvSpPr txBox="1"/>
          <p:nvPr/>
        </p:nvSpPr>
        <p:spPr>
          <a:xfrm>
            <a:off x="6772275" y="4543425"/>
            <a:ext cx="4171950" cy="1200329"/>
          </a:xfrm>
          <a:prstGeom prst="rect">
            <a:avLst/>
          </a:prstGeom>
          <a:noFill/>
        </p:spPr>
        <p:txBody>
          <a:bodyPr wrap="square" rtlCol="0">
            <a:spAutoFit/>
          </a:bodyPr>
          <a:lstStyle/>
          <a:p>
            <a:r>
              <a:rPr lang="en-US" dirty="0"/>
              <a:t>Typical voltage</a:t>
            </a:r>
          </a:p>
          <a:p>
            <a:r>
              <a:rPr lang="en-US" dirty="0"/>
              <a:t>Mic: 0.001 – 0.1</a:t>
            </a:r>
          </a:p>
          <a:p>
            <a:r>
              <a:rPr lang="en-US" dirty="0"/>
              <a:t>Line: 0.1 – 10.0</a:t>
            </a:r>
          </a:p>
          <a:p>
            <a:r>
              <a:rPr lang="en-US" dirty="0"/>
              <a:t>Speaker: 10 - 100</a:t>
            </a:r>
          </a:p>
        </p:txBody>
      </p:sp>
    </p:spTree>
    <p:extLst>
      <p:ext uri="{BB962C8B-B14F-4D97-AF65-F5344CB8AC3E}">
        <p14:creationId xmlns:p14="http://schemas.microsoft.com/office/powerpoint/2010/main" val="2172880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12C85-397D-9910-D3F9-582CBB79CD87}"/>
              </a:ext>
            </a:extLst>
          </p:cNvPr>
          <p:cNvSpPr>
            <a:spLocks noGrp="1"/>
          </p:cNvSpPr>
          <p:nvPr>
            <p:ph type="title"/>
          </p:nvPr>
        </p:nvSpPr>
        <p:spPr/>
        <p:txBody>
          <a:bodyPr/>
          <a:lstStyle/>
          <a:p>
            <a:r>
              <a:rPr lang="en-US" b="1" dirty="0">
                <a:latin typeface="Abadi MT Condensed Extra Bold" panose="020B0306030101010103" pitchFamily="34" charset="77"/>
              </a:rPr>
              <a:t>Decibel</a:t>
            </a:r>
          </a:p>
        </p:txBody>
      </p:sp>
      <p:pic>
        <p:nvPicPr>
          <p:cNvPr id="7" name="Picture 6">
            <a:extLst>
              <a:ext uri="{FF2B5EF4-FFF2-40B4-BE49-F238E27FC236}">
                <a16:creationId xmlns:a16="http://schemas.microsoft.com/office/drawing/2014/main" id="{3FC436B7-FC6F-2750-4DF4-2D3F46BB9FC6}"/>
              </a:ext>
            </a:extLst>
          </p:cNvPr>
          <p:cNvPicPr>
            <a:picLocks noChangeAspect="1"/>
          </p:cNvPicPr>
          <p:nvPr/>
        </p:nvPicPr>
        <p:blipFill>
          <a:blip r:embed="rId2"/>
          <a:stretch>
            <a:fillRect/>
          </a:stretch>
        </p:blipFill>
        <p:spPr>
          <a:xfrm>
            <a:off x="949326" y="1793874"/>
            <a:ext cx="4701496" cy="749301"/>
          </a:xfrm>
          <a:prstGeom prst="rect">
            <a:avLst/>
          </a:prstGeom>
        </p:spPr>
      </p:pic>
      <p:pic>
        <p:nvPicPr>
          <p:cNvPr id="8" name="Picture 7">
            <a:extLst>
              <a:ext uri="{FF2B5EF4-FFF2-40B4-BE49-F238E27FC236}">
                <a16:creationId xmlns:a16="http://schemas.microsoft.com/office/drawing/2014/main" id="{DD8C9C62-2733-9C9E-41CF-67F7E2A4651A}"/>
              </a:ext>
            </a:extLst>
          </p:cNvPr>
          <p:cNvPicPr>
            <a:picLocks noChangeAspect="1"/>
          </p:cNvPicPr>
          <p:nvPr/>
        </p:nvPicPr>
        <p:blipFill>
          <a:blip r:embed="rId3"/>
          <a:stretch>
            <a:fillRect/>
          </a:stretch>
        </p:blipFill>
        <p:spPr>
          <a:xfrm>
            <a:off x="949325" y="2995611"/>
            <a:ext cx="7227633" cy="749301"/>
          </a:xfrm>
          <a:prstGeom prst="rect">
            <a:avLst/>
          </a:prstGeom>
        </p:spPr>
      </p:pic>
      <p:pic>
        <p:nvPicPr>
          <p:cNvPr id="10" name="Picture 9">
            <a:extLst>
              <a:ext uri="{FF2B5EF4-FFF2-40B4-BE49-F238E27FC236}">
                <a16:creationId xmlns:a16="http://schemas.microsoft.com/office/drawing/2014/main" id="{6B97A53A-FA86-67E6-CB04-7049DBEFDF40}"/>
              </a:ext>
            </a:extLst>
          </p:cNvPr>
          <p:cNvPicPr>
            <a:picLocks noChangeAspect="1"/>
          </p:cNvPicPr>
          <p:nvPr/>
        </p:nvPicPr>
        <p:blipFill>
          <a:blip r:embed="rId4"/>
          <a:stretch>
            <a:fillRect/>
          </a:stretch>
        </p:blipFill>
        <p:spPr>
          <a:xfrm>
            <a:off x="8608107" y="0"/>
            <a:ext cx="3148236" cy="6858000"/>
          </a:xfrm>
          <a:prstGeom prst="rect">
            <a:avLst/>
          </a:prstGeom>
        </p:spPr>
      </p:pic>
    </p:spTree>
    <p:extLst>
      <p:ext uri="{BB962C8B-B14F-4D97-AF65-F5344CB8AC3E}">
        <p14:creationId xmlns:p14="http://schemas.microsoft.com/office/powerpoint/2010/main" val="2140383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31418-D021-7874-7F4C-5BED58A7B886}"/>
              </a:ext>
            </a:extLst>
          </p:cNvPr>
          <p:cNvSpPr>
            <a:spLocks noGrp="1"/>
          </p:cNvSpPr>
          <p:nvPr>
            <p:ph type="title"/>
          </p:nvPr>
        </p:nvSpPr>
        <p:spPr/>
        <p:txBody>
          <a:bodyPr/>
          <a:lstStyle/>
          <a:p>
            <a:r>
              <a:rPr lang="en-US" b="1" dirty="0">
                <a:latin typeface="Abadi MT Condensed Extra Bold" panose="020B0306030101010103" pitchFamily="34" charset="77"/>
              </a:rPr>
              <a:t>Gain: </a:t>
            </a:r>
            <a:r>
              <a:rPr lang="en-US" dirty="0"/>
              <a:t>the most important parameter</a:t>
            </a:r>
          </a:p>
        </p:txBody>
      </p:sp>
      <p:pic>
        <p:nvPicPr>
          <p:cNvPr id="4" name="Picture 3">
            <a:extLst>
              <a:ext uri="{FF2B5EF4-FFF2-40B4-BE49-F238E27FC236}">
                <a16:creationId xmlns:a16="http://schemas.microsoft.com/office/drawing/2014/main" id="{C30A3499-C2FA-D608-845F-7AF54FFEEE93}"/>
              </a:ext>
            </a:extLst>
          </p:cNvPr>
          <p:cNvPicPr>
            <a:picLocks noChangeAspect="1"/>
          </p:cNvPicPr>
          <p:nvPr/>
        </p:nvPicPr>
        <p:blipFill>
          <a:blip r:embed="rId2"/>
          <a:stretch>
            <a:fillRect/>
          </a:stretch>
        </p:blipFill>
        <p:spPr>
          <a:xfrm>
            <a:off x="925548" y="2243199"/>
            <a:ext cx="8805891" cy="3887187"/>
          </a:xfrm>
          <a:prstGeom prst="rect">
            <a:avLst/>
          </a:prstGeom>
        </p:spPr>
      </p:pic>
      <p:sp>
        <p:nvSpPr>
          <p:cNvPr id="5" name="TextBox 4">
            <a:extLst>
              <a:ext uri="{FF2B5EF4-FFF2-40B4-BE49-F238E27FC236}">
                <a16:creationId xmlns:a16="http://schemas.microsoft.com/office/drawing/2014/main" id="{F11D7AC0-886C-9563-D5C9-A20E28E241FB}"/>
              </a:ext>
            </a:extLst>
          </p:cNvPr>
          <p:cNvSpPr txBox="1"/>
          <p:nvPr/>
        </p:nvSpPr>
        <p:spPr>
          <a:xfrm>
            <a:off x="914397" y="1400170"/>
            <a:ext cx="9210910" cy="707886"/>
          </a:xfrm>
          <a:prstGeom prst="rect">
            <a:avLst/>
          </a:prstGeom>
          <a:noFill/>
        </p:spPr>
        <p:txBody>
          <a:bodyPr wrap="square" rtlCol="0">
            <a:spAutoFit/>
          </a:bodyPr>
          <a:lstStyle/>
          <a:p>
            <a:r>
              <a:rPr lang="en-US" sz="2000" dirty="0"/>
              <a:t>Avoid too small, for the sake of good signal/noise ratio and good dynamical range</a:t>
            </a:r>
          </a:p>
          <a:p>
            <a:r>
              <a:rPr lang="en-US" sz="2000" dirty="0"/>
              <a:t>Avoid too large, otherwise feedback, or even sound will be clipped and/or distorted</a:t>
            </a:r>
          </a:p>
        </p:txBody>
      </p:sp>
    </p:spTree>
    <p:extLst>
      <p:ext uri="{BB962C8B-B14F-4D97-AF65-F5344CB8AC3E}">
        <p14:creationId xmlns:p14="http://schemas.microsoft.com/office/powerpoint/2010/main" val="26933394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2509</Words>
  <Application>Microsoft Office PowerPoint</Application>
  <PresentationFormat>Widescreen</PresentationFormat>
  <Paragraphs>354</Paragraphs>
  <Slides>52</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Abadi MT Condensed Extra Bold</vt:lpstr>
      <vt:lpstr>Abadi MT Condensed Light</vt:lpstr>
      <vt:lpstr>Arial</vt:lpstr>
      <vt:lpstr>Calibri</vt:lpstr>
      <vt:lpstr>Calibri Light</vt:lpstr>
      <vt:lpstr>Open Sans</vt:lpstr>
      <vt:lpstr>verdana</vt:lpstr>
      <vt:lpstr>Office Theme</vt:lpstr>
      <vt:lpstr>LACCF Worship Team</vt:lpstr>
      <vt:lpstr>Outline</vt:lpstr>
      <vt:lpstr>Public Address (PA) System</vt:lpstr>
      <vt:lpstr>A Glimpse of Our PA System</vt:lpstr>
      <vt:lpstr>PA System – Signal Flow</vt:lpstr>
      <vt:lpstr>Signal Flow inside a mixer</vt:lpstr>
      <vt:lpstr>Signal Levels: mic/line/speaker</vt:lpstr>
      <vt:lpstr>Decibel</vt:lpstr>
      <vt:lpstr>Gain: the most important parameter</vt:lpstr>
      <vt:lpstr>Impedance</vt:lpstr>
      <vt:lpstr>Feedback Loop</vt:lpstr>
      <vt:lpstr>Microphone Pattern </vt:lpstr>
      <vt:lpstr>Ground Loop</vt:lpstr>
      <vt:lpstr>DI Box:  a solution of impedance matching and ground loop</vt:lpstr>
      <vt:lpstr>Cables: XLR/TRS/TS</vt:lpstr>
      <vt:lpstr>Balanced Noise Cancellation</vt:lpstr>
      <vt:lpstr>MixBus</vt:lpstr>
      <vt:lpstr>Reverb</vt:lpstr>
      <vt:lpstr>Fx (effect, e.g., reverb) Send/Return</vt:lpstr>
      <vt:lpstr>EQ/Comp/Gate ….</vt:lpstr>
      <vt:lpstr>Our PA System: Hardware and Software</vt:lpstr>
      <vt:lpstr>Digital Mixer: Behringer X32 Rack The heart of our PA system</vt:lpstr>
      <vt:lpstr>X32 Rack Built-in Audio Interface (i.e., the “card”) we use it for streaming and multimedia playback</vt:lpstr>
      <vt:lpstr>Digital Stage Boxes </vt:lpstr>
      <vt:lpstr>Power Amplifier: Behringer NX3000 Please keep the settings unchanged (tuned once, and for all)</vt:lpstr>
      <vt:lpstr>Power Conditioner: Furman M-8x2 For cleaner power supply</vt:lpstr>
      <vt:lpstr>DI Box: EWI FDB-101 Passive DirectBox for active/powered inputs  (ex: pre-Amp guitar)</vt:lpstr>
      <vt:lpstr>FM Transmitter Sending audio to the next door  (Frequency 87.5)</vt:lpstr>
      <vt:lpstr>Headphone Amplifier Our wired in-ear monitors (1 input, 4 outputs, Piano side)</vt:lpstr>
      <vt:lpstr>Behringer HA-400 Ultra Compact 4-Channel Stereo Headphone Amplifier</vt:lpstr>
      <vt:lpstr>Active In-ear Monitors Possible to customize a mix out for each channel</vt:lpstr>
      <vt:lpstr>Our Microphones</vt:lpstr>
      <vt:lpstr>X32 Rack Hook-up</vt:lpstr>
      <vt:lpstr>Behringer SD16 Hook-up</vt:lpstr>
      <vt:lpstr>X32 Rack Signal Routing mapping/customizing the physical sockets with internal signals</vt:lpstr>
      <vt:lpstr>Routing Inputs mapping the physical(socket)/USB inputs to the channels on the control panel </vt:lpstr>
      <vt:lpstr>Routing Outputs mapping the signals inside the mixer to the physical output sockets/USB outputs</vt:lpstr>
      <vt:lpstr>Routing Main LR (Pre-Fader+Mute)for Live Streaming</vt:lpstr>
      <vt:lpstr>Routing Main LR (Pre-Fader) Of Aux Out</vt:lpstr>
      <vt:lpstr>Power ON/OFF</vt:lpstr>
      <vt:lpstr>Our PA System: user’s manual</vt:lpstr>
      <vt:lpstr>How to tune the power amplifier Behringer NX3000 (once and for all)</vt:lpstr>
      <vt:lpstr>Video System – Hardware</vt:lpstr>
      <vt:lpstr>Video System – Signal Flow</vt:lpstr>
      <vt:lpstr>HDMI Extension Deliver video/audio from front to console</vt:lpstr>
      <vt:lpstr>HDMI Capture Card</vt:lpstr>
      <vt:lpstr>OBS as HDMI Switch?  It would work, but put too much stress on the console computer!  That is why we need a hardware solution for HDMI switching.</vt:lpstr>
      <vt:lpstr>HDMI Switch and Splitter The Heart of our video distribution system</vt:lpstr>
      <vt:lpstr>Sending computer audio to PA system?</vt:lpstr>
      <vt:lpstr>Audio Interface Mixer output for live streaming</vt:lpstr>
      <vt:lpstr>Questions?  Comments?  Suggestions?</vt:lpstr>
      <vt:lpstr>Thank you for your contribution!  Please email me if you have any questions ganzhaoming@gmail.com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ChienChi Lo</cp:lastModifiedBy>
  <cp:revision>176</cp:revision>
  <cp:lastPrinted>2023-08-27T18:51:05Z</cp:lastPrinted>
  <dcterms:created xsi:type="dcterms:W3CDTF">2022-10-30T14:05:55Z</dcterms:created>
  <dcterms:modified xsi:type="dcterms:W3CDTF">2024-04-23T00:31:12Z</dcterms:modified>
</cp:coreProperties>
</file>